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27"/>
  </p:notesMasterIdLst>
  <p:handoutMasterIdLst>
    <p:handoutMasterId r:id="rId28"/>
  </p:handoutMasterIdLst>
  <p:sldIdLst>
    <p:sldId id="376" r:id="rId5"/>
    <p:sldId id="388" r:id="rId6"/>
    <p:sldId id="378" r:id="rId7"/>
    <p:sldId id="379" r:id="rId8"/>
    <p:sldId id="390" r:id="rId9"/>
    <p:sldId id="392" r:id="rId10"/>
    <p:sldId id="381" r:id="rId11"/>
    <p:sldId id="391" r:id="rId12"/>
    <p:sldId id="383" r:id="rId13"/>
    <p:sldId id="393" r:id="rId14"/>
    <p:sldId id="394" r:id="rId15"/>
    <p:sldId id="395" r:id="rId16"/>
    <p:sldId id="396" r:id="rId17"/>
    <p:sldId id="397" r:id="rId18"/>
    <p:sldId id="398" r:id="rId19"/>
    <p:sldId id="399" r:id="rId20"/>
    <p:sldId id="386" r:id="rId21"/>
    <p:sldId id="400" r:id="rId22"/>
    <p:sldId id="401" r:id="rId23"/>
    <p:sldId id="402" r:id="rId24"/>
    <p:sldId id="403" r:id="rId25"/>
    <p:sldId id="38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a:srgbClr val="2C4A52"/>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B3B367-254B-445A-8F21-CBB3C04CFDE5}" v="49" dt="2023-08-29T19:34:34.9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95388" autoAdjust="0"/>
  </p:normalViewPr>
  <p:slideViewPr>
    <p:cSldViewPr snapToGrid="0" showGuides="1">
      <p:cViewPr varScale="1">
        <p:scale>
          <a:sx n="62" d="100"/>
          <a:sy n="62" d="100"/>
        </p:scale>
        <p:origin x="420" y="5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5" d="100"/>
          <a:sy n="65" d="100"/>
        </p:scale>
        <p:origin x="3082" y="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8/29/2023</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8/29/2023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a:t>
            </a:fld>
            <a:endParaRPr lang="en-US" noProof="0" dirty="0"/>
          </a:p>
        </p:txBody>
      </p:sp>
    </p:spTree>
    <p:extLst>
      <p:ext uri="{BB962C8B-B14F-4D97-AF65-F5344CB8AC3E}">
        <p14:creationId xmlns:p14="http://schemas.microsoft.com/office/powerpoint/2010/main" val="2278711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7FAC3601-9744-9840-0229-E000CCFBEA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2131" y="-30007"/>
            <a:ext cx="6064493" cy="6879887"/>
          </a:xfrm>
          <a:prstGeom prst="rect">
            <a:avLst/>
          </a:prstGeom>
        </p:spPr>
      </p:pic>
      <p:sp>
        <p:nvSpPr>
          <p:cNvPr id="2" name="Title 1"/>
          <p:cNvSpPr>
            <a:spLocks noGrp="1"/>
          </p:cNvSpPr>
          <p:nvPr>
            <p:ph type="ctrTitle" hasCustomPrompt="1"/>
          </p:nvPr>
        </p:nvSpPr>
        <p:spPr>
          <a:xfrm>
            <a:off x="7119890" y="723440"/>
            <a:ext cx="4323426" cy="2579052"/>
          </a:xfrm>
        </p:spPr>
        <p:txBody>
          <a:bodyPr anchor="b">
            <a:normAutofit/>
          </a:bodyPr>
          <a:lstStyle>
            <a:lvl1pPr algn="l">
              <a:lnSpc>
                <a:spcPct val="90000"/>
              </a:lnSpc>
              <a:defRPr sz="6000" spc="-50" baseline="0">
                <a:solidFill>
                  <a:schemeClr val="tx1"/>
                </a:solidFill>
              </a:defRPr>
            </a:lvl1pPr>
          </a:lstStyle>
          <a:p>
            <a:r>
              <a:rPr lang="en-US" dirty="0"/>
              <a:t>Add title here</a:t>
            </a:r>
          </a:p>
        </p:txBody>
      </p:sp>
      <p:sp>
        <p:nvSpPr>
          <p:cNvPr id="3" name="Subtitle 2"/>
          <p:cNvSpPr>
            <a:spLocks noGrp="1"/>
          </p:cNvSpPr>
          <p:nvPr>
            <p:ph type="subTitle" idx="1" hasCustomPrompt="1"/>
          </p:nvPr>
        </p:nvSpPr>
        <p:spPr>
          <a:xfrm>
            <a:off x="7128152" y="5248834"/>
            <a:ext cx="4323426" cy="1008925"/>
          </a:xfrm>
        </p:spPr>
        <p:txBody>
          <a:bodyPr lIns="91440" rIns="91440">
            <a:normAutofit/>
          </a:bodyPr>
          <a:lstStyle>
            <a:lvl1pPr marL="0" indent="0" algn="l">
              <a:spcBef>
                <a:spcPts val="0"/>
              </a:spcBef>
              <a:spcAft>
                <a:spcPts val="0"/>
              </a:spcAft>
              <a:buNone/>
              <a:defRPr sz="1600" cap="all" spc="1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7119274" y="3373515"/>
            <a:ext cx="4323426" cy="1008926"/>
          </a:xfrm>
        </p:spPr>
        <p:txBody>
          <a:bodyPr lIns="91440" rIns="91440">
            <a:noAutofit/>
          </a:bodyPr>
          <a:lstStyle>
            <a:lvl1pPr marL="0" indent="0">
              <a:buNone/>
              <a:defRPr sz="6000" b="1">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a:t>
            </a:r>
          </a:p>
        </p:txBody>
      </p:sp>
      <p:cxnSp>
        <p:nvCxnSpPr>
          <p:cNvPr id="19" name="Straight Connector 18">
            <a:extLst>
              <a:ext uri="{FF2B5EF4-FFF2-40B4-BE49-F238E27FC236}">
                <a16:creationId xmlns:a16="http://schemas.microsoft.com/office/drawing/2014/main" id="{7ADF7228-F4CB-A1B9-79EA-63240531648D}"/>
              </a:ext>
              <a:ext uri="{C183D7F6-B498-43B3-948B-1728B52AA6E4}">
                <adec:decorative xmlns:adec="http://schemas.microsoft.com/office/drawing/2017/decorative" val="1"/>
              </a:ext>
            </a:extLst>
          </p:cNvPr>
          <p:cNvCxnSpPr>
            <a:cxnSpLocks/>
          </p:cNvCxnSpPr>
          <p:nvPr userDrawn="1"/>
        </p:nvCxnSpPr>
        <p:spPr>
          <a:xfrm flipH="1">
            <a:off x="4559556" y="-10665"/>
            <a:ext cx="1930144" cy="68772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164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 Topic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205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 Topic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80372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 Topic 3">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4276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 Topic 4">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26819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 - Topic 5">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81226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D5142E-2E7B-1488-E5DB-290186766DFD}"/>
              </a:ext>
              <a:ext uri="{C183D7F6-B498-43B3-948B-1728B52AA6E4}">
                <adec:decorative xmlns:adec="http://schemas.microsoft.com/office/drawing/2017/decorative" val="1"/>
              </a:ext>
            </a:extLst>
          </p:cNvPr>
          <p:cNvGrpSpPr/>
          <p:nvPr userDrawn="1"/>
        </p:nvGrpSpPr>
        <p:grpSpPr>
          <a:xfrm>
            <a:off x="5382569" y="2242"/>
            <a:ext cx="6806909" cy="6862481"/>
            <a:chOff x="5382569" y="2242"/>
            <a:chExt cx="6806909" cy="6862481"/>
          </a:xfrm>
        </p:grpSpPr>
        <p:pic>
          <p:nvPicPr>
            <p:cNvPr id="6" name="Graphic 5">
              <a:extLst>
                <a:ext uri="{FF2B5EF4-FFF2-40B4-BE49-F238E27FC236}">
                  <a16:creationId xmlns:a16="http://schemas.microsoft.com/office/drawing/2014/main" id="{02299C1B-36CA-1E4A-2BE2-A212B68067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40328" y="2242"/>
              <a:ext cx="6049150" cy="6862481"/>
            </a:xfrm>
            <a:prstGeom prst="rect">
              <a:avLst/>
            </a:prstGeom>
          </p:spPr>
        </p:pic>
        <p:pic>
          <p:nvPicPr>
            <p:cNvPr id="8" name="Graphic 7">
              <a:extLst>
                <a:ext uri="{FF2B5EF4-FFF2-40B4-BE49-F238E27FC236}">
                  <a16:creationId xmlns:a16="http://schemas.microsoft.com/office/drawing/2014/main" id="{37875AA7-8584-C85D-D920-B6F3612211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5382569" y="5060315"/>
              <a:ext cx="927943" cy="1801301"/>
            </a:xfrm>
            <a:prstGeom prst="rect">
              <a:avLst/>
            </a:prstGeom>
          </p:spPr>
        </p:pic>
      </p:grpSp>
      <p:sp>
        <p:nvSpPr>
          <p:cNvPr id="2" name="Title 1"/>
          <p:cNvSpPr>
            <a:spLocks noGrp="1"/>
          </p:cNvSpPr>
          <p:nvPr>
            <p:ph type="ctrTitle" hasCustomPrompt="1"/>
          </p:nvPr>
        </p:nvSpPr>
        <p:spPr>
          <a:xfrm>
            <a:off x="6970326" y="1679216"/>
            <a:ext cx="4786877" cy="1518315"/>
          </a:xfrm>
        </p:spPr>
        <p:txBody>
          <a:bodyPr anchor="b">
            <a:normAutofit/>
          </a:bodyPr>
          <a:lstStyle>
            <a:lvl1pPr algn="l">
              <a:lnSpc>
                <a:spcPct val="90000"/>
              </a:lnSpc>
              <a:defRPr sz="6000" spc="100" baseline="0">
                <a:solidFill>
                  <a:schemeClr val="accent1"/>
                </a:solidFill>
              </a:defRPr>
            </a:lvl1pPr>
          </a:lstStyle>
          <a:p>
            <a:r>
              <a:rPr lang="en-US" dirty="0"/>
              <a:t>Add title </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29499" y="-2236"/>
            <a:ext cx="6814124" cy="687109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973394 w 6814124"/>
              <a:gd name="connsiteY15" fmla="*/ 6877052 h 6887938"/>
              <a:gd name="connsiteX16" fmla="*/ 0 w 6814124"/>
              <a:gd name="connsiteY16" fmla="*/ 0 h 6887938"/>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0 w 6814124"/>
              <a:gd name="connsiteY15" fmla="*/ 6877052 h 6887938"/>
              <a:gd name="connsiteX16" fmla="*/ 0 w 6814124"/>
              <a:gd name="connsiteY16" fmla="*/ 0 h 6887938"/>
              <a:gd name="connsiteX0" fmla="*/ 0 w 6814124"/>
              <a:gd name="connsiteY0" fmla="*/ 0 h 6896790"/>
              <a:gd name="connsiteX1" fmla="*/ 6814124 w 6814124"/>
              <a:gd name="connsiteY1" fmla="*/ 1 h 6896790"/>
              <a:gd name="connsiteX2" fmla="*/ 6063554 w 6814124"/>
              <a:gd name="connsiteY2" fmla="*/ 2775916 h 6896790"/>
              <a:gd name="connsiteX3" fmla="*/ 5827334 w 6814124"/>
              <a:gd name="connsiteY3" fmla="*/ 2962606 h 6896790"/>
              <a:gd name="connsiteX4" fmla="*/ 5728274 w 6814124"/>
              <a:gd name="connsiteY4" fmla="*/ 2692096 h 6896790"/>
              <a:gd name="connsiteX5" fmla="*/ 5953064 w 6814124"/>
              <a:gd name="connsiteY5" fmla="*/ 1846276 h 6896790"/>
              <a:gd name="connsiteX6" fmla="*/ 5846384 w 6814124"/>
              <a:gd name="connsiteY6" fmla="*/ 1571956 h 6896790"/>
              <a:gd name="connsiteX7" fmla="*/ 5629214 w 6814124"/>
              <a:gd name="connsiteY7" fmla="*/ 1770076 h 6896790"/>
              <a:gd name="connsiteX8" fmla="*/ 4867214 w 6814124"/>
              <a:gd name="connsiteY8" fmla="*/ 4688536 h 6896790"/>
              <a:gd name="connsiteX9" fmla="*/ 4966274 w 6814124"/>
              <a:gd name="connsiteY9" fmla="*/ 4905706 h 6896790"/>
              <a:gd name="connsiteX10" fmla="*/ 5187254 w 6814124"/>
              <a:gd name="connsiteY10" fmla="*/ 4757116 h 6896790"/>
              <a:gd name="connsiteX11" fmla="*/ 5431094 w 6814124"/>
              <a:gd name="connsiteY11" fmla="*/ 3842716 h 6896790"/>
              <a:gd name="connsiteX12" fmla="*/ 5659694 w 6814124"/>
              <a:gd name="connsiteY12" fmla="*/ 3713176 h 6896790"/>
              <a:gd name="connsiteX13" fmla="*/ 5758754 w 6814124"/>
              <a:gd name="connsiteY13" fmla="*/ 3926536 h 6896790"/>
              <a:gd name="connsiteX14" fmla="*/ 5002015 w 6814124"/>
              <a:gd name="connsiteY14" fmla="*/ 6887938 h 6896790"/>
              <a:gd name="connsiteX15" fmla="*/ 0 w 6814124"/>
              <a:gd name="connsiteY15" fmla="*/ 6896790 h 6896790"/>
              <a:gd name="connsiteX16" fmla="*/ 0 w 6814124"/>
              <a:gd name="connsiteY16" fmla="*/ 0 h 689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4124" h="6896790">
                <a:moveTo>
                  <a:pt x="0" y="0"/>
                </a:moveTo>
                <a:lnTo>
                  <a:pt x="6814124" y="1"/>
                </a:lnTo>
                <a:lnTo>
                  <a:pt x="6063554" y="2775916"/>
                </a:lnTo>
                <a:cubicBezTo>
                  <a:pt x="6030534" y="2883866"/>
                  <a:pt x="5993704" y="2976576"/>
                  <a:pt x="5827334" y="2962606"/>
                </a:cubicBezTo>
                <a:cubicBezTo>
                  <a:pt x="5641914" y="2845766"/>
                  <a:pt x="5734624" y="2747976"/>
                  <a:pt x="5728274" y="2692096"/>
                </a:cubicBezTo>
                <a:cubicBezTo>
                  <a:pt x="5818444" y="2355546"/>
                  <a:pt x="5878134" y="2121866"/>
                  <a:pt x="5953064" y="1846276"/>
                </a:cubicBezTo>
                <a:cubicBezTo>
                  <a:pt x="5994974" y="1687526"/>
                  <a:pt x="5969574" y="1615136"/>
                  <a:pt x="5846384" y="1571956"/>
                </a:cubicBezTo>
                <a:cubicBezTo>
                  <a:pt x="5711764" y="1563066"/>
                  <a:pt x="5672394" y="1597356"/>
                  <a:pt x="5629214" y="1770076"/>
                </a:cubicBezTo>
                <a:cubicBezTo>
                  <a:pt x="5644454" y="1858976"/>
                  <a:pt x="4851974" y="4599636"/>
                  <a:pt x="4867214" y="4688536"/>
                </a:cubicBezTo>
                <a:cubicBezTo>
                  <a:pt x="4832289" y="4824426"/>
                  <a:pt x="4898964" y="4880306"/>
                  <a:pt x="4966274" y="4905706"/>
                </a:cubicBezTo>
                <a:cubicBezTo>
                  <a:pt x="5075494" y="4904436"/>
                  <a:pt x="5132009" y="4917136"/>
                  <a:pt x="5187254" y="4757116"/>
                </a:cubicBezTo>
                <a:lnTo>
                  <a:pt x="5431094" y="3842716"/>
                </a:lnTo>
                <a:cubicBezTo>
                  <a:pt x="5455224" y="3756356"/>
                  <a:pt x="5528884" y="3692856"/>
                  <a:pt x="5659694" y="3713176"/>
                </a:cubicBezTo>
                <a:cubicBezTo>
                  <a:pt x="5803204" y="3791916"/>
                  <a:pt x="5756214" y="3882086"/>
                  <a:pt x="5758754" y="3926536"/>
                </a:cubicBezTo>
                <a:lnTo>
                  <a:pt x="5002015" y="6887938"/>
                </a:lnTo>
                <a:lnTo>
                  <a:pt x="0" y="6896790"/>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970326" y="3748958"/>
            <a:ext cx="4786878" cy="2258013"/>
          </a:xfrm>
        </p:spPr>
        <p:txBody>
          <a:bodyPr lIns="91440" tIns="0">
            <a:normAutofit/>
          </a:bodyPr>
          <a:lstStyle>
            <a:lvl1pPr marL="0" indent="0">
              <a:spcBef>
                <a:spcPts val="0"/>
              </a:spcBef>
              <a:spcAft>
                <a:spcPts val="0"/>
              </a:spcAft>
              <a:buFont typeface="Courier New" panose="02070309020205020404" pitchFamily="49" charset="0"/>
              <a:buNone/>
              <a:defRPr sz="16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Tree>
    <p:extLst>
      <p:ext uri="{BB962C8B-B14F-4D97-AF65-F5344CB8AC3E}">
        <p14:creationId xmlns:p14="http://schemas.microsoft.com/office/powerpoint/2010/main" val="4627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
        <p:nvSpPr>
          <p:cNvPr id="3" name="Title 1">
            <a:extLst>
              <a:ext uri="{FF2B5EF4-FFF2-40B4-BE49-F238E27FC236}">
                <a16:creationId xmlns:a16="http://schemas.microsoft.com/office/drawing/2014/main" id="{B7EC4C7D-9F32-3DD5-0898-0A64AB3E48C2}"/>
              </a:ext>
            </a:extLst>
          </p:cNvPr>
          <p:cNvSpPr>
            <a:spLocks noGrp="1"/>
          </p:cNvSpPr>
          <p:nvPr>
            <p:ph type="ctrTitle" hasCustomPrompt="1"/>
          </p:nvPr>
        </p:nvSpPr>
        <p:spPr>
          <a:xfrm>
            <a:off x="796322" y="320040"/>
            <a:ext cx="6732237" cy="1017147"/>
          </a:xfrm>
        </p:spPr>
        <p:txBody>
          <a:bodyPr anchor="b">
            <a:noAutofit/>
          </a:bodyPr>
          <a:lstStyle>
            <a:lvl1pPr algn="l">
              <a:lnSpc>
                <a:spcPct val="90000"/>
              </a:lnSpc>
              <a:defRPr sz="3600" spc="100" baseline="0">
                <a:solidFill>
                  <a:schemeClr val="tx1"/>
                </a:solidFill>
              </a:defRPr>
            </a:lvl1pPr>
          </a:lstStyle>
          <a:p>
            <a:r>
              <a:rPr lang="en-US" dirty="0"/>
              <a:t>Add title here</a:t>
            </a:r>
          </a:p>
        </p:txBody>
      </p:sp>
      <p:sp>
        <p:nvSpPr>
          <p:cNvPr id="4" name="Text Placeholder 7">
            <a:extLst>
              <a:ext uri="{FF2B5EF4-FFF2-40B4-BE49-F238E27FC236}">
                <a16:creationId xmlns:a16="http://schemas.microsoft.com/office/drawing/2014/main" id="{3CD56122-AE93-63D3-9B51-14AA353EC027}"/>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5" name="Text Placeholder 12">
            <a:extLst>
              <a:ext uri="{FF2B5EF4-FFF2-40B4-BE49-F238E27FC236}">
                <a16:creationId xmlns:a16="http://schemas.microsoft.com/office/drawing/2014/main" id="{80B457C0-C5F0-38B3-A5A4-4CF83DA5DCA9}"/>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8" name="Text Placeholder 7">
            <a:extLst>
              <a:ext uri="{FF2B5EF4-FFF2-40B4-BE49-F238E27FC236}">
                <a16:creationId xmlns:a16="http://schemas.microsoft.com/office/drawing/2014/main" id="{A608DDE2-7690-8BBF-1E41-BF40F26AF191}"/>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9" name="Text Placeholder 12">
            <a:extLst>
              <a:ext uri="{FF2B5EF4-FFF2-40B4-BE49-F238E27FC236}">
                <a16:creationId xmlns:a16="http://schemas.microsoft.com/office/drawing/2014/main" id="{4A70176D-1CA9-F362-DA0D-140ADC80AB78}"/>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5" name="Text Placeholder 7">
            <a:extLst>
              <a:ext uri="{FF2B5EF4-FFF2-40B4-BE49-F238E27FC236}">
                <a16:creationId xmlns:a16="http://schemas.microsoft.com/office/drawing/2014/main" id="{0B557568-DAFA-B892-D220-F9088C6909A3}"/>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26" name="Text Placeholder 12">
            <a:extLst>
              <a:ext uri="{FF2B5EF4-FFF2-40B4-BE49-F238E27FC236}">
                <a16:creationId xmlns:a16="http://schemas.microsoft.com/office/drawing/2014/main" id="{5920ECF3-A4B7-A9A1-C23F-56EDD775AC7B}"/>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7" name="Text Placeholder 7">
            <a:extLst>
              <a:ext uri="{FF2B5EF4-FFF2-40B4-BE49-F238E27FC236}">
                <a16:creationId xmlns:a16="http://schemas.microsoft.com/office/drawing/2014/main" id="{0A92B7FF-F522-FFD6-3A37-5C7F5CB3AE4D}"/>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8" name="Text Placeholder 12">
            <a:extLst>
              <a:ext uri="{FF2B5EF4-FFF2-40B4-BE49-F238E27FC236}">
                <a16:creationId xmlns:a16="http://schemas.microsoft.com/office/drawing/2014/main" id="{718010FC-71DC-C4A0-BBE6-35E03F05FE2E}"/>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9" name="Text Placeholder 7">
            <a:extLst>
              <a:ext uri="{FF2B5EF4-FFF2-40B4-BE49-F238E27FC236}">
                <a16:creationId xmlns:a16="http://schemas.microsoft.com/office/drawing/2014/main" id="{2512EE29-359B-8558-2A40-DB8D4D256652}"/>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30" name="Text Placeholder 12">
            <a:extLst>
              <a:ext uri="{FF2B5EF4-FFF2-40B4-BE49-F238E27FC236}">
                <a16:creationId xmlns:a16="http://schemas.microsoft.com/office/drawing/2014/main" id="{70CCBBEB-A224-6D89-748B-8053ED48B25A}"/>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Tree>
    <p:extLst>
      <p:ext uri="{BB962C8B-B14F-4D97-AF65-F5344CB8AC3E}">
        <p14:creationId xmlns:p14="http://schemas.microsoft.com/office/powerpoint/2010/main" val="247370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15541" y="715654"/>
            <a:ext cx="4786877" cy="151831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605708" y="2431477"/>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605708" y="3348617"/>
            <a:ext cx="2699066" cy="2569866"/>
          </a:xfrm>
        </p:spPr>
        <p:txBody>
          <a:bodyPr lIns="91440" tIns="0">
            <a:normAutofit/>
          </a:bodyPr>
          <a:lstStyle>
            <a:lvl1pPr marL="274320" indent="-274320">
              <a:spcAft>
                <a:spcPts val="600"/>
              </a:spcAft>
              <a:buFont typeface="Courier New" panose="02070309020205020404" pitchFamily="49" charset="0"/>
              <a:buChar char="o"/>
              <a:defRPr sz="14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Tree>
    <p:extLst>
      <p:ext uri="{BB962C8B-B14F-4D97-AF65-F5344CB8AC3E}">
        <p14:creationId xmlns:p14="http://schemas.microsoft.com/office/powerpoint/2010/main" val="603767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B3EF88AD-4B54-9DC5-D315-825BE9FCEEF4}"/>
              </a:ext>
            </a:extLst>
          </p:cNvPr>
          <p:cNvSpPr>
            <a:spLocks noGrp="1"/>
          </p:cNvSpPr>
          <p:nvPr>
            <p:ph sz="quarter" idx="17"/>
          </p:nvPr>
        </p:nvSpPr>
        <p:spPr>
          <a:xfrm>
            <a:off x="796322" y="2252076"/>
            <a:ext cx="5797550" cy="3051762"/>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20955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Single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408820"/>
            <a:ext cx="8935507" cy="94946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940D7E9A-1E17-C6A0-31A6-F6F620FF9E84}"/>
              </a:ext>
            </a:extLst>
          </p:cNvPr>
          <p:cNvSpPr>
            <a:spLocks noGrp="1"/>
          </p:cNvSpPr>
          <p:nvPr>
            <p:ph sz="quarter" idx="17"/>
          </p:nvPr>
        </p:nvSpPr>
        <p:spPr>
          <a:xfrm>
            <a:off x="796322" y="1986061"/>
            <a:ext cx="5797550" cy="4015244"/>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690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796322" y="2252394"/>
            <a:ext cx="5797518" cy="2532966"/>
          </a:xfrm>
        </p:spPr>
        <p:txBody>
          <a:bodyPr lIns="91440" bIns="0" anchor="t">
            <a:normAutofit/>
          </a:bodyPr>
          <a:lstStyle>
            <a:lvl1pPr marL="0" indent="0">
              <a:spcBef>
                <a:spcPts val="600"/>
              </a:spcBef>
              <a:spcAft>
                <a:spcPts val="1800"/>
              </a:spcAft>
              <a:buNone/>
              <a:defRPr sz="1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dirty="0"/>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pic>
        <p:nvPicPr>
          <p:cNvPr id="3" name="Graphic 2">
            <a:extLst>
              <a:ext uri="{FF2B5EF4-FFF2-40B4-BE49-F238E27FC236}">
                <a16:creationId xmlns:a16="http://schemas.microsoft.com/office/drawing/2014/main" id="{B38829F9-FA07-E84B-ED85-A3958046CB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04430" y="5008931"/>
            <a:ext cx="3842918" cy="435047"/>
          </a:xfrm>
          <a:prstGeom prst="rect">
            <a:avLst/>
          </a:prstGeom>
        </p:spPr>
      </p:pic>
    </p:spTree>
    <p:extLst>
      <p:ext uri="{BB962C8B-B14F-4D97-AF65-F5344CB8AC3E}">
        <p14:creationId xmlns:p14="http://schemas.microsoft.com/office/powerpoint/2010/main" val="354297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26" name="Rectangle: Rounded Corners 25">
            <a:extLst>
              <a:ext uri="{FF2B5EF4-FFF2-40B4-BE49-F238E27FC236}">
                <a16:creationId xmlns:a16="http://schemas.microsoft.com/office/drawing/2014/main" id="{4D27DC4C-0653-4DB5-ABFE-50764C59AD69}"/>
              </a:ext>
              <a:ext uri="{C183D7F6-B498-43B3-948B-1728B52AA6E4}">
                <adec:decorative xmlns:adec="http://schemas.microsoft.com/office/drawing/2017/decorative" val="1"/>
              </a:ext>
            </a:extLst>
          </p:cNvPr>
          <p:cNvSpPr/>
          <p:nvPr userDrawn="1"/>
        </p:nvSpPr>
        <p:spPr>
          <a:xfrm>
            <a:off x="7995403" y="1894376"/>
            <a:ext cx="2847975" cy="33908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7368" y="270880"/>
            <a:ext cx="11297264" cy="1524000"/>
          </a:xfrm>
        </p:spPr>
        <p:txBody>
          <a:bodyPr anchor="ctr">
            <a:normAutofit/>
          </a:bodyPr>
          <a:lstStyle>
            <a:lvl1pPr algn="ctr">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001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mparison Dark">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3" name="Title 2">
            <a:extLst>
              <a:ext uri="{FF2B5EF4-FFF2-40B4-BE49-F238E27FC236}">
                <a16:creationId xmlns:a16="http://schemas.microsoft.com/office/drawing/2014/main" id="{30CF8376-A762-054E-EA3C-FF9430AD98E5}"/>
              </a:ext>
            </a:extLst>
          </p:cNvPr>
          <p:cNvSpPr>
            <a:spLocks noGrp="1"/>
          </p:cNvSpPr>
          <p:nvPr>
            <p:ph type="title" hasCustomPrompt="1"/>
          </p:nvPr>
        </p:nvSpPr>
        <p:spPr>
          <a:xfrm>
            <a:off x="409099" y="286603"/>
            <a:ext cx="11373803" cy="1450757"/>
          </a:xfrm>
        </p:spPr>
        <p:txBody>
          <a:bodyPr anchor="ctr">
            <a:normAutofit/>
          </a:bodyPr>
          <a:lstStyle>
            <a:lvl1pPr algn="ctr">
              <a:defRPr sz="3600">
                <a:solidFill>
                  <a:schemeClr val="bg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bg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417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sson Summa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99788" y="353962"/>
            <a:ext cx="4786877" cy="98322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599788" y="1517074"/>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599788" y="2341261"/>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A9BC9EC3-C68A-CC9E-C220-8D585A8B43A0}"/>
              </a:ext>
            </a:extLst>
          </p:cNvPr>
          <p:cNvSpPr>
            <a:spLocks noGrp="1"/>
          </p:cNvSpPr>
          <p:nvPr>
            <p:ph type="body" sz="quarter" idx="15" hasCustomPrompt="1"/>
          </p:nvPr>
        </p:nvSpPr>
        <p:spPr>
          <a:xfrm>
            <a:off x="6599789" y="2753247"/>
            <a:ext cx="3852296" cy="817345"/>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
        <p:nvSpPr>
          <p:cNvPr id="6" name="Text Placeholder 6">
            <a:extLst>
              <a:ext uri="{FF2B5EF4-FFF2-40B4-BE49-F238E27FC236}">
                <a16:creationId xmlns:a16="http://schemas.microsoft.com/office/drawing/2014/main" id="{DE3FA6A1-74D7-3926-C0BF-FECA6C0B0338}"/>
              </a:ext>
            </a:extLst>
          </p:cNvPr>
          <p:cNvSpPr>
            <a:spLocks noGrp="1"/>
          </p:cNvSpPr>
          <p:nvPr>
            <p:ph type="body" sz="quarter" idx="13" hasCustomPrompt="1"/>
          </p:nvPr>
        </p:nvSpPr>
        <p:spPr>
          <a:xfrm>
            <a:off x="6599788" y="3563285"/>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2" name="Text Placeholder 10">
            <a:extLst>
              <a:ext uri="{FF2B5EF4-FFF2-40B4-BE49-F238E27FC236}">
                <a16:creationId xmlns:a16="http://schemas.microsoft.com/office/drawing/2014/main" id="{9487AC4B-B367-6BC8-2DCA-61A43B326449}"/>
              </a:ext>
            </a:extLst>
          </p:cNvPr>
          <p:cNvSpPr>
            <a:spLocks noGrp="1"/>
          </p:cNvSpPr>
          <p:nvPr>
            <p:ph type="body" sz="quarter" idx="16" hasCustomPrompt="1"/>
          </p:nvPr>
        </p:nvSpPr>
        <p:spPr>
          <a:xfrm>
            <a:off x="6599788" y="3982578"/>
            <a:ext cx="3860546" cy="529133"/>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
        <p:nvSpPr>
          <p:cNvPr id="8" name="Text Placeholder 6">
            <a:extLst>
              <a:ext uri="{FF2B5EF4-FFF2-40B4-BE49-F238E27FC236}">
                <a16:creationId xmlns:a16="http://schemas.microsoft.com/office/drawing/2014/main" id="{34E9A44E-6692-ACFA-4EB0-368490BF357A}"/>
              </a:ext>
            </a:extLst>
          </p:cNvPr>
          <p:cNvSpPr>
            <a:spLocks noGrp="1"/>
          </p:cNvSpPr>
          <p:nvPr>
            <p:ph type="body" sz="quarter" idx="14" hasCustomPrompt="1"/>
          </p:nvPr>
        </p:nvSpPr>
        <p:spPr>
          <a:xfrm>
            <a:off x="6599788" y="4564818"/>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3" name="Text Placeholder 10">
            <a:extLst>
              <a:ext uri="{FF2B5EF4-FFF2-40B4-BE49-F238E27FC236}">
                <a16:creationId xmlns:a16="http://schemas.microsoft.com/office/drawing/2014/main" id="{AB0B6725-F963-746B-381A-0F998539A022}"/>
              </a:ext>
            </a:extLst>
          </p:cNvPr>
          <p:cNvSpPr>
            <a:spLocks noGrp="1"/>
          </p:cNvSpPr>
          <p:nvPr>
            <p:ph type="body" sz="quarter" idx="17" hasCustomPrompt="1"/>
          </p:nvPr>
        </p:nvSpPr>
        <p:spPr>
          <a:xfrm>
            <a:off x="6599788" y="4975138"/>
            <a:ext cx="3860546" cy="852906"/>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Tree>
    <p:extLst>
      <p:ext uri="{BB962C8B-B14F-4D97-AF65-F5344CB8AC3E}">
        <p14:creationId xmlns:p14="http://schemas.microsoft.com/office/powerpoint/2010/main" val="141920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Add title here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16BCAC9C-7B8B-A7E5-574A-2C2D473655B3}"/>
              </a:ext>
            </a:extLst>
          </p:cNvPr>
          <p:cNvSpPr>
            <a:spLocks noGrp="1"/>
          </p:cNvSpPr>
          <p:nvPr>
            <p:ph type="ftr" sz="quarter" idx="3"/>
          </p:nvPr>
        </p:nvSpPr>
        <p:spPr>
          <a:xfrm>
            <a:off x="643051" y="6221324"/>
            <a:ext cx="6818262"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8" name="Slide Number Placeholder 9">
            <a:extLst>
              <a:ext uri="{FF2B5EF4-FFF2-40B4-BE49-F238E27FC236}">
                <a16:creationId xmlns:a16="http://schemas.microsoft.com/office/drawing/2014/main" id="{E44D41BF-45CF-B60E-08D3-A8C49332E574}"/>
              </a:ext>
            </a:extLst>
          </p:cNvPr>
          <p:cNvSpPr>
            <a:spLocks noGrp="1"/>
          </p:cNvSpPr>
          <p:nvPr>
            <p:ph type="sldNum" sz="quarter" idx="4"/>
          </p:nvPr>
        </p:nvSpPr>
        <p:spPr>
          <a:xfrm>
            <a:off x="10930596" y="622132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9" r:id="rId5"/>
    <p:sldLayoutId id="2147483746" r:id="rId6"/>
    <p:sldLayoutId id="2147483747" r:id="rId7"/>
    <p:sldLayoutId id="2147483748" r:id="rId8"/>
    <p:sldLayoutId id="2147483750" r:id="rId9"/>
    <p:sldLayoutId id="2147483756" r:id="rId10"/>
    <p:sldLayoutId id="2147483751" r:id="rId11"/>
    <p:sldLayoutId id="2147483752" r:id="rId12"/>
    <p:sldLayoutId id="2147483754" r:id="rId13"/>
    <p:sldLayoutId id="2147483755" r:id="rId14"/>
    <p:sldLayoutId id="2147483753" r:id="rId15"/>
  </p:sldLayoutIdLst>
  <p:hf hdr="0" dt="0"/>
  <p:txStyles>
    <p:titleStyle>
      <a:lvl1pPr algn="l" defTabSz="914400" rtl="0" eaLnBrk="1" latinLnBrk="0" hangingPunct="1">
        <a:lnSpc>
          <a:spcPct val="90000"/>
        </a:lnSpc>
        <a:spcBef>
          <a:spcPct val="0"/>
        </a:spcBef>
        <a:buNone/>
        <a:defRPr sz="6000" kern="1200" spc="-50" baseline="0">
          <a:solidFill>
            <a:schemeClr val="tx1"/>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94">
            <a:extLst>
              <a:ext uri="{FF2B5EF4-FFF2-40B4-BE49-F238E27FC236}">
                <a16:creationId xmlns:a16="http://schemas.microsoft.com/office/drawing/2014/main" id="{7643F50D-950F-5A7E-722A-79E4F5D31565}"/>
              </a:ext>
            </a:extLst>
          </p:cNvPr>
          <p:cNvSpPr>
            <a:spLocks noGrp="1"/>
          </p:cNvSpPr>
          <p:nvPr>
            <p:ph type="ctrTitle"/>
          </p:nvPr>
        </p:nvSpPr>
        <p:spPr>
          <a:xfrm>
            <a:off x="6336723" y="1125606"/>
            <a:ext cx="5117176" cy="2176886"/>
          </a:xfrm>
        </p:spPr>
        <p:txBody>
          <a:bodyPr/>
          <a:lstStyle/>
          <a:p>
            <a:endParaRPr lang="en-US" sz="5300" b="1" dirty="0">
              <a:solidFill>
                <a:schemeClr val="tx2"/>
              </a:solidFill>
            </a:endParaRPr>
          </a:p>
          <a:p>
            <a:endParaRPr lang="en-US" sz="5300" b="1" dirty="0">
              <a:solidFill>
                <a:srgbClr val="FFFFFF"/>
              </a:solidFill>
            </a:endParaRPr>
          </a:p>
        </p:txBody>
      </p:sp>
      <p:sp>
        <p:nvSpPr>
          <p:cNvPr id="96" name="Subtitle 95">
            <a:extLst>
              <a:ext uri="{FF2B5EF4-FFF2-40B4-BE49-F238E27FC236}">
                <a16:creationId xmlns:a16="http://schemas.microsoft.com/office/drawing/2014/main" id="{1C5A4B6C-BAC7-A685-A9B1-2F354B12832E}"/>
              </a:ext>
            </a:extLst>
          </p:cNvPr>
          <p:cNvSpPr>
            <a:spLocks noGrp="1"/>
          </p:cNvSpPr>
          <p:nvPr>
            <p:ph type="subTitle" idx="1"/>
          </p:nvPr>
        </p:nvSpPr>
        <p:spPr>
          <a:xfrm>
            <a:off x="5836986" y="5407584"/>
            <a:ext cx="5614592" cy="850175"/>
          </a:xfrm>
        </p:spPr>
        <p:txBody>
          <a:bodyPr vert="horz" lIns="91440" tIns="45720" rIns="91440" bIns="45720" rtlCol="0" anchor="t">
            <a:normAutofit/>
          </a:bodyPr>
          <a:lstStyle/>
          <a:p>
            <a:r>
              <a:rPr lang="en-US" dirty="0">
                <a:solidFill>
                  <a:srgbClr val="FFC000"/>
                </a:solidFill>
              </a:rPr>
              <a:t>Presentation by</a:t>
            </a:r>
            <a:r>
              <a:rPr lang="en-US" dirty="0"/>
              <a:t>: </a:t>
            </a:r>
            <a:r>
              <a:rPr lang="en-US" err="1"/>
              <a:t>ghada</a:t>
            </a:r>
            <a:r>
              <a:rPr lang="en-US" dirty="0"/>
              <a:t> </a:t>
            </a:r>
            <a:r>
              <a:rPr lang="en-US" err="1"/>
              <a:t>ahmed</a:t>
            </a:r>
            <a:r>
              <a:rPr lang="en-US" dirty="0"/>
              <a:t> Elsayed</a:t>
            </a:r>
          </a:p>
          <a:p>
            <a:r>
              <a:rPr lang="en-US" dirty="0">
                <a:solidFill>
                  <a:srgbClr val="FFC000"/>
                </a:solidFill>
              </a:rPr>
              <a:t>ENG:.</a:t>
            </a:r>
            <a:r>
              <a:rPr lang="en-US" dirty="0"/>
              <a:t> </a:t>
            </a:r>
            <a:r>
              <a:rPr lang="en-US" dirty="0" err="1"/>
              <a:t>YOssef</a:t>
            </a:r>
            <a:r>
              <a:rPr lang="en-US" dirty="0"/>
              <a:t> </a:t>
            </a:r>
            <a:r>
              <a:rPr lang="en-US" dirty="0" err="1"/>
              <a:t>Elbarody</a:t>
            </a:r>
            <a:endParaRPr lang="en-US" dirty="0"/>
          </a:p>
        </p:txBody>
      </p:sp>
      <p:pic>
        <p:nvPicPr>
          <p:cNvPr id="82" name="Picture Placeholder 81" descr="Clockwork metal gears and cogs">
            <a:extLst>
              <a:ext uri="{FF2B5EF4-FFF2-40B4-BE49-F238E27FC236}">
                <a16:creationId xmlns:a16="http://schemas.microsoft.com/office/drawing/2014/main" id="{146F06CC-0FBA-25FB-03E4-AEA27BB636B2}"/>
              </a:ext>
            </a:extLst>
          </p:cNvPr>
          <p:cNvPicPr>
            <a:picLocks noGrp="1" noChangeAspect="1"/>
          </p:cNvPicPr>
          <p:nvPr>
            <p:ph type="pic" sz="quarter" idx="11"/>
          </p:nvPr>
        </p:nvPicPr>
        <p:blipFill>
          <a:blip r:embed="rId3"/>
          <a:srcRect l="21512" r="21512"/>
          <a:stretch/>
        </p:blipFill>
        <p:spPr>
          <a:xfrm>
            <a:off x="0" y="-2235"/>
            <a:ext cx="5840730" cy="6862275"/>
          </a:xfrm>
        </p:spPr>
      </p:pic>
      <p:sp>
        <p:nvSpPr>
          <p:cNvPr id="97" name="Text Placeholder 96">
            <a:extLst>
              <a:ext uri="{FF2B5EF4-FFF2-40B4-BE49-F238E27FC236}">
                <a16:creationId xmlns:a16="http://schemas.microsoft.com/office/drawing/2014/main" id="{2A924E96-9B1C-6D19-49F6-49CA70E65537}"/>
              </a:ext>
            </a:extLst>
          </p:cNvPr>
          <p:cNvSpPr>
            <a:spLocks noGrp="1"/>
          </p:cNvSpPr>
          <p:nvPr>
            <p:ph type="body" sz="quarter" idx="10"/>
          </p:nvPr>
        </p:nvSpPr>
        <p:spPr>
          <a:xfrm>
            <a:off x="5986858" y="2357515"/>
            <a:ext cx="5466425" cy="2194260"/>
          </a:xfrm>
        </p:spPr>
        <p:txBody>
          <a:bodyPr vert="horz" lIns="91440" tIns="45720" rIns="91440" bIns="45720" rtlCol="0" anchor="t">
            <a:noAutofit/>
          </a:bodyPr>
          <a:lstStyle/>
          <a:p>
            <a:r>
              <a:rPr lang="en-US" dirty="0"/>
              <a:t>Loan prediction </a:t>
            </a:r>
          </a:p>
        </p:txBody>
      </p:sp>
      <p:sp>
        <p:nvSpPr>
          <p:cNvPr id="53" name="Freeform: Shape 52">
            <a:extLst>
              <a:ext uri="{FF2B5EF4-FFF2-40B4-BE49-F238E27FC236}">
                <a16:creationId xmlns:a16="http://schemas.microsoft.com/office/drawing/2014/main" id="{D96C8D99-3232-849B-9CC8-6E4982208FEA}"/>
              </a:ext>
              <a:ext uri="{C183D7F6-B498-43B3-948B-1728B52AA6E4}">
                <adec:decorative xmlns:adec="http://schemas.microsoft.com/office/drawing/2017/decorative" val="1"/>
              </a:ext>
            </a:extLst>
          </p:cNvPr>
          <p:cNvSpPr/>
          <p:nvPr/>
        </p:nvSpPr>
        <p:spPr>
          <a:xfrm rot="10800000">
            <a:off x="3507757" y="-11160"/>
            <a:ext cx="2553080" cy="6858841"/>
          </a:xfrm>
          <a:custGeom>
            <a:avLst/>
            <a:gdLst>
              <a:gd name="connsiteX0" fmla="*/ 2526446 w 2553080"/>
              <a:gd name="connsiteY0" fmla="*/ 0 h 6858841"/>
              <a:gd name="connsiteX1" fmla="*/ 1707127 w 2553080"/>
              <a:gd name="connsiteY1" fmla="*/ 3182290 h 6858841"/>
              <a:gd name="connsiteX2" fmla="*/ 1365955 w 2553080"/>
              <a:gd name="connsiteY2" fmla="*/ 4453431 h 6858841"/>
              <a:gd name="connsiteX3" fmla="*/ 1182052 w 2553080"/>
              <a:gd name="connsiteY3" fmla="*/ 4538343 h 6858841"/>
              <a:gd name="connsiteX4" fmla="*/ 1070442 w 2553080"/>
              <a:gd name="connsiteY4" fmla="*/ 4344440 h 6858841"/>
              <a:gd name="connsiteX5" fmla="*/ 1329175 w 2553080"/>
              <a:gd name="connsiteY5" fmla="*/ 3390133 h 6858841"/>
              <a:gd name="connsiteX6" fmla="*/ 1311418 w 2553080"/>
              <a:gd name="connsiteY6" fmla="*/ 3250726 h 6858841"/>
              <a:gd name="connsiteX7" fmla="*/ 1199808 w 2553080"/>
              <a:gd name="connsiteY7" fmla="*/ 3164547 h 6858841"/>
              <a:gd name="connsiteX8" fmla="*/ 975320 w 2553080"/>
              <a:gd name="connsiteY8" fmla="*/ 3293816 h 6858841"/>
              <a:gd name="connsiteX9" fmla="*/ 582148 w 2553080"/>
              <a:gd name="connsiteY9" fmla="*/ 4743652 h 6858841"/>
              <a:gd name="connsiteX10" fmla="*/ 5073 w 2553080"/>
              <a:gd name="connsiteY10" fmla="*/ 6842367 h 6858841"/>
              <a:gd name="connsiteX11" fmla="*/ 0 w 2553080"/>
              <a:gd name="connsiteY11" fmla="*/ 6858842 h 6858841"/>
              <a:gd name="connsiteX12" fmla="*/ 26634 w 2553080"/>
              <a:gd name="connsiteY12" fmla="*/ 6858842 h 6858841"/>
              <a:gd name="connsiteX13" fmla="*/ 607514 w 2553080"/>
              <a:gd name="connsiteY13" fmla="*/ 4751256 h 6858841"/>
              <a:gd name="connsiteX14" fmla="*/ 1000686 w 2553080"/>
              <a:gd name="connsiteY14" fmla="*/ 3301420 h 6858841"/>
              <a:gd name="connsiteX15" fmla="*/ 1194735 w 2553080"/>
              <a:gd name="connsiteY15" fmla="*/ 3189894 h 6858841"/>
              <a:gd name="connsiteX16" fmla="*/ 1289857 w 2553080"/>
              <a:gd name="connsiteY16" fmla="*/ 3263399 h 6858841"/>
              <a:gd name="connsiteX17" fmla="*/ 1305077 w 2553080"/>
              <a:gd name="connsiteY17" fmla="*/ 3383797 h 6858841"/>
              <a:gd name="connsiteX18" fmla="*/ 1046345 w 2553080"/>
              <a:gd name="connsiteY18" fmla="*/ 4338103 h 6858841"/>
              <a:gd name="connsiteX19" fmla="*/ 1175711 w 2553080"/>
              <a:gd name="connsiteY19" fmla="*/ 4562423 h 6858841"/>
              <a:gd name="connsiteX20" fmla="*/ 1390053 w 2553080"/>
              <a:gd name="connsiteY20" fmla="*/ 4462303 h 6858841"/>
              <a:gd name="connsiteX21" fmla="*/ 1390053 w 2553080"/>
              <a:gd name="connsiteY21" fmla="*/ 4461035 h 6858841"/>
              <a:gd name="connsiteX22" fmla="*/ 1731225 w 2553080"/>
              <a:gd name="connsiteY22" fmla="*/ 3188627 h 6858841"/>
              <a:gd name="connsiteX23" fmla="*/ 2553081 w 2553080"/>
              <a:gd name="connsiteY23" fmla="*/ 1267 h 6858841"/>
              <a:gd name="connsiteX24" fmla="*/ 2526446 w 2553080"/>
              <a:gd name="connsiteY24" fmla="*/ 0 h 685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53080" h="6858841">
                <a:moveTo>
                  <a:pt x="2526446" y="0"/>
                </a:moveTo>
                <a:lnTo>
                  <a:pt x="1707127" y="3182290"/>
                </a:lnTo>
                <a:lnTo>
                  <a:pt x="1365955" y="4453431"/>
                </a:lnTo>
                <a:cubicBezTo>
                  <a:pt x="1332979" y="4523135"/>
                  <a:pt x="1255613" y="4558621"/>
                  <a:pt x="1182052" y="4538343"/>
                </a:cubicBezTo>
                <a:cubicBezTo>
                  <a:pt x="1098345" y="4515531"/>
                  <a:pt x="1047613" y="4428085"/>
                  <a:pt x="1070442" y="4344440"/>
                </a:cubicBezTo>
                <a:lnTo>
                  <a:pt x="1329175" y="3390133"/>
                </a:lnTo>
                <a:cubicBezTo>
                  <a:pt x="1341858" y="3343242"/>
                  <a:pt x="1335516" y="3293816"/>
                  <a:pt x="1311418" y="3250726"/>
                </a:cubicBezTo>
                <a:cubicBezTo>
                  <a:pt x="1287321" y="3207637"/>
                  <a:pt x="1248004" y="3177220"/>
                  <a:pt x="1199808" y="3164547"/>
                </a:cubicBezTo>
                <a:cubicBezTo>
                  <a:pt x="1102150" y="3137933"/>
                  <a:pt x="1000686" y="3196230"/>
                  <a:pt x="975320" y="3293816"/>
                </a:cubicBezTo>
                <a:lnTo>
                  <a:pt x="582148" y="4743652"/>
                </a:lnTo>
                <a:lnTo>
                  <a:pt x="5073" y="6842367"/>
                </a:lnTo>
                <a:cubicBezTo>
                  <a:pt x="5073" y="6842367"/>
                  <a:pt x="1268" y="6855040"/>
                  <a:pt x="0" y="6858842"/>
                </a:cubicBezTo>
                <a:lnTo>
                  <a:pt x="26634" y="6858842"/>
                </a:lnTo>
                <a:lnTo>
                  <a:pt x="607514" y="4751256"/>
                </a:lnTo>
                <a:lnTo>
                  <a:pt x="1000686" y="3301420"/>
                </a:lnTo>
                <a:cubicBezTo>
                  <a:pt x="1023515" y="3217775"/>
                  <a:pt x="1111028" y="3167082"/>
                  <a:pt x="1194735" y="3189894"/>
                </a:cubicBezTo>
                <a:cubicBezTo>
                  <a:pt x="1235321" y="3201300"/>
                  <a:pt x="1269565" y="3226647"/>
                  <a:pt x="1289857" y="3263399"/>
                </a:cubicBezTo>
                <a:cubicBezTo>
                  <a:pt x="1311418" y="3300152"/>
                  <a:pt x="1316492" y="3341975"/>
                  <a:pt x="1305077" y="3383797"/>
                </a:cubicBezTo>
                <a:lnTo>
                  <a:pt x="1046345" y="4338103"/>
                </a:lnTo>
                <a:cubicBezTo>
                  <a:pt x="1019710" y="4435689"/>
                  <a:pt x="1078052" y="4537076"/>
                  <a:pt x="1175711" y="4562423"/>
                </a:cubicBezTo>
                <a:cubicBezTo>
                  <a:pt x="1261955" y="4585235"/>
                  <a:pt x="1352004" y="4543413"/>
                  <a:pt x="1390053" y="4462303"/>
                </a:cubicBezTo>
                <a:lnTo>
                  <a:pt x="1390053" y="4461035"/>
                </a:lnTo>
                <a:lnTo>
                  <a:pt x="1731225" y="3188627"/>
                </a:lnTo>
                <a:lnTo>
                  <a:pt x="2553081" y="1267"/>
                </a:lnTo>
                <a:cubicBezTo>
                  <a:pt x="2544203" y="0"/>
                  <a:pt x="2535325" y="0"/>
                  <a:pt x="2526446" y="0"/>
                </a:cubicBezTo>
                <a:close/>
              </a:path>
            </a:pathLst>
          </a:custGeom>
          <a:solidFill>
            <a:schemeClr val="accent1"/>
          </a:solidFill>
          <a:ln w="9116" cap="flat">
            <a:noFill/>
            <a:prstDash val="solid"/>
            <a:miter/>
          </a:ln>
        </p:spPr>
        <p:txBody>
          <a:bodyPr rtlCol="0" anchor="ctr"/>
          <a:lstStyle/>
          <a:p>
            <a:endParaRPr lang="en-US" dirty="0"/>
          </a:p>
        </p:txBody>
      </p:sp>
    </p:spTree>
    <p:extLst>
      <p:ext uri="{BB962C8B-B14F-4D97-AF65-F5344CB8AC3E}">
        <p14:creationId xmlns:p14="http://schemas.microsoft.com/office/powerpoint/2010/main" val="3503979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7EE4-0F77-0173-AC5A-9FBAE6AE8B40}"/>
              </a:ext>
            </a:extLst>
          </p:cNvPr>
          <p:cNvSpPr>
            <a:spLocks noGrp="1"/>
          </p:cNvSpPr>
          <p:nvPr>
            <p:ph type="ctrTitle"/>
          </p:nvPr>
        </p:nvSpPr>
        <p:spPr>
          <a:xfrm>
            <a:off x="796322" y="408820"/>
            <a:ext cx="8935507" cy="949467"/>
          </a:xfrm>
        </p:spPr>
        <p:txBody>
          <a:bodyPr/>
          <a:lstStyle/>
          <a:p>
            <a:r>
              <a:rPr lang="en-US" b="1" dirty="0">
                <a:solidFill>
                  <a:schemeClr val="accent1"/>
                </a:solidFill>
              </a:rPr>
              <a:t>preprocessing</a:t>
            </a:r>
            <a:endParaRPr lang="en-US" b="1" dirty="0"/>
          </a:p>
        </p:txBody>
      </p:sp>
      <p:sp>
        <p:nvSpPr>
          <p:cNvPr id="3" name="Text Placeholder 2">
            <a:extLst>
              <a:ext uri="{FF2B5EF4-FFF2-40B4-BE49-F238E27FC236}">
                <a16:creationId xmlns:a16="http://schemas.microsoft.com/office/drawing/2014/main" id="{84485D52-89FB-5227-DA15-3BABC4DF027F}"/>
              </a:ext>
            </a:extLst>
          </p:cNvPr>
          <p:cNvSpPr>
            <a:spLocks noGrp="1"/>
          </p:cNvSpPr>
          <p:nvPr>
            <p:ph sz="quarter" idx="17"/>
          </p:nvPr>
        </p:nvSpPr>
        <p:spPr>
          <a:xfrm>
            <a:off x="556284" y="1993872"/>
            <a:ext cx="5797550" cy="4015244"/>
          </a:xfrm>
        </p:spPr>
        <p:txBody>
          <a:bodyPr>
            <a:normAutofit/>
          </a:bodyPr>
          <a:lstStyle/>
          <a:p>
            <a:pPr algn="l"/>
            <a:r>
              <a:rPr lang="en-US" b="1" i="0" dirty="0">
                <a:effectLst/>
                <a:latin typeface="-apple-system"/>
              </a:rPr>
              <a:t>Effective </a:t>
            </a:r>
            <a:r>
              <a:rPr lang="en-US" b="1" i="0" dirty="0">
                <a:solidFill>
                  <a:schemeClr val="tx2">
                    <a:lumMod val="75000"/>
                  </a:schemeClr>
                </a:solidFill>
                <a:effectLst/>
                <a:latin typeface="-apple-system"/>
              </a:rPr>
              <a:t>Strategies for Handling Missing Values </a:t>
            </a:r>
            <a:r>
              <a:rPr lang="en-US" b="1" i="0" dirty="0">
                <a:effectLst/>
                <a:latin typeface="-apple-system"/>
              </a:rPr>
              <a:t>in Data Analysis:</a:t>
            </a:r>
          </a:p>
          <a:p>
            <a:pPr algn="l"/>
            <a:r>
              <a:rPr lang="en-US" b="1" i="0" dirty="0">
                <a:effectLst/>
                <a:latin typeface="-apple-system"/>
              </a:rPr>
              <a:t>1.Deleting the entire column</a:t>
            </a:r>
          </a:p>
          <a:p>
            <a:pPr algn="l"/>
            <a:r>
              <a:rPr lang="en-US" b="1" i="0" dirty="0">
                <a:effectLst/>
                <a:latin typeface="-apple-system"/>
              </a:rPr>
              <a:t>2.Imputing the Missing Value</a:t>
            </a:r>
          </a:p>
          <a:p>
            <a:pPr algn="l"/>
            <a:r>
              <a:rPr lang="en-US" b="1" i="0" dirty="0">
                <a:effectLst/>
                <a:latin typeface="-apple-system"/>
              </a:rPr>
              <a:t>(Replacing with the </a:t>
            </a:r>
            <a:r>
              <a:rPr lang="en-US" b="1" i="0" dirty="0">
                <a:solidFill>
                  <a:schemeClr val="tx2">
                    <a:lumMod val="75000"/>
                  </a:schemeClr>
                </a:solidFill>
                <a:effectLst/>
                <a:latin typeface="-apple-system"/>
              </a:rPr>
              <a:t>mode-median</a:t>
            </a:r>
            <a:r>
              <a:rPr lang="en-US" b="1" i="0" dirty="0">
                <a:effectLst/>
                <a:latin typeface="-apple-system"/>
              </a:rPr>
              <a:t>- forward </a:t>
            </a:r>
            <a:r>
              <a:rPr lang="en-US" b="1" i="0" dirty="0">
                <a:solidFill>
                  <a:schemeClr val="tx2">
                    <a:lumMod val="75000"/>
                  </a:schemeClr>
                </a:solidFill>
                <a:effectLst/>
                <a:latin typeface="-apple-system"/>
              </a:rPr>
              <a:t>fill-backward fill</a:t>
            </a:r>
            <a:r>
              <a:rPr lang="en-US" b="1" i="0" dirty="0">
                <a:effectLst/>
                <a:latin typeface="-apple-system"/>
              </a:rPr>
              <a:t>)</a:t>
            </a:r>
          </a:p>
          <a:p>
            <a:r>
              <a:rPr lang="en-US" b="1" dirty="0">
                <a:solidFill>
                  <a:schemeClr val="tx2">
                    <a:lumMod val="75000"/>
                  </a:schemeClr>
                </a:solidFill>
              </a:rPr>
              <a:t>.1-</a:t>
            </a:r>
            <a:r>
              <a:rPr lang="en-GB" b="1" i="0" dirty="0">
                <a:effectLst/>
                <a:latin typeface="-apple-system"/>
              </a:rPr>
              <a:t>continuous features-&gt;mean [</a:t>
            </a:r>
            <a:r>
              <a:rPr lang="en-GB" b="1" i="0" dirty="0" err="1">
                <a:effectLst/>
                <a:latin typeface="-apple-system"/>
              </a:rPr>
              <a:t>loan_amount</a:t>
            </a:r>
            <a:r>
              <a:rPr lang="en-GB" b="1" i="0" dirty="0">
                <a:effectLst/>
                <a:latin typeface="-apple-system"/>
              </a:rPr>
              <a:t>]</a:t>
            </a:r>
          </a:p>
          <a:p>
            <a:r>
              <a:rPr lang="en-GB" b="1" dirty="0">
                <a:latin typeface="-apple-system"/>
              </a:rPr>
              <a:t>  </a:t>
            </a:r>
            <a:r>
              <a:rPr lang="en-GB" b="1" dirty="0">
                <a:solidFill>
                  <a:schemeClr val="tx2">
                    <a:lumMod val="75000"/>
                  </a:schemeClr>
                </a:solidFill>
                <a:latin typeface="-apple-system"/>
              </a:rPr>
              <a:t>2-</a:t>
            </a:r>
            <a:r>
              <a:rPr lang="en-GB" b="1" i="0" dirty="0">
                <a:effectLst/>
                <a:latin typeface="-apple-system"/>
              </a:rPr>
              <a:t>Categorical features</a:t>
            </a:r>
            <a:r>
              <a:rPr lang="en-GB" b="1" dirty="0">
                <a:latin typeface="-apple-system"/>
              </a:rPr>
              <a:t> -&gt;mode()[0]</a:t>
            </a:r>
            <a:endParaRPr lang="en-US" dirty="0"/>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50BB1CD4-3111-5E9F-7893-9B96015B8F4A}"/>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10</a:t>
            </a:fld>
            <a:endParaRPr lang="en-US" dirty="0"/>
          </a:p>
        </p:txBody>
      </p:sp>
      <p:sp>
        <p:nvSpPr>
          <p:cNvPr id="7" name="Freeform: Shape 6">
            <a:extLst>
              <a:ext uri="{FF2B5EF4-FFF2-40B4-BE49-F238E27FC236}">
                <a16:creationId xmlns:a16="http://schemas.microsoft.com/office/drawing/2014/main" id="{313DF1B8-48E1-A0F1-C69D-7B671CD1D116}"/>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a:extLst>
              <a:ext uri="{FF2B5EF4-FFF2-40B4-BE49-F238E27FC236}">
                <a16:creationId xmlns:a16="http://schemas.microsoft.com/office/drawing/2014/main" id="{05D9C41A-6441-7A5C-EAE1-D96C71F24F6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6468038" y="5156615"/>
            <a:ext cx="878334" cy="1705001"/>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6F2931E8-648A-EE16-7046-A636A5C2A6CB}"/>
              </a:ext>
            </a:extLst>
          </p:cNvPr>
          <p:cNvPicPr>
            <a:picLocks noChangeAspect="1"/>
          </p:cNvPicPr>
          <p:nvPr/>
        </p:nvPicPr>
        <p:blipFill>
          <a:blip r:embed="rId4"/>
          <a:stretch>
            <a:fillRect/>
          </a:stretch>
        </p:blipFill>
        <p:spPr>
          <a:xfrm>
            <a:off x="4567803" y="3518809"/>
            <a:ext cx="7067913" cy="299100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627827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7EE4-0F77-0173-AC5A-9FBAE6AE8B40}"/>
              </a:ext>
            </a:extLst>
          </p:cNvPr>
          <p:cNvSpPr>
            <a:spLocks noGrp="1"/>
          </p:cNvSpPr>
          <p:nvPr>
            <p:ph type="ctrTitle"/>
          </p:nvPr>
        </p:nvSpPr>
        <p:spPr>
          <a:xfrm>
            <a:off x="796322" y="408820"/>
            <a:ext cx="8935507" cy="949467"/>
          </a:xfrm>
        </p:spPr>
        <p:txBody>
          <a:bodyPr/>
          <a:lstStyle/>
          <a:p>
            <a:r>
              <a:rPr lang="en-US" b="1" dirty="0">
                <a:solidFill>
                  <a:schemeClr val="accent1"/>
                </a:solidFill>
              </a:rPr>
              <a:t>preprocessing</a:t>
            </a:r>
            <a:endParaRPr lang="en-US" b="1" dirty="0"/>
          </a:p>
        </p:txBody>
      </p:sp>
      <p:sp>
        <p:nvSpPr>
          <p:cNvPr id="3" name="Text Placeholder 2">
            <a:extLst>
              <a:ext uri="{FF2B5EF4-FFF2-40B4-BE49-F238E27FC236}">
                <a16:creationId xmlns:a16="http://schemas.microsoft.com/office/drawing/2014/main" id="{84485D52-89FB-5227-DA15-3BABC4DF027F}"/>
              </a:ext>
            </a:extLst>
          </p:cNvPr>
          <p:cNvSpPr>
            <a:spLocks noGrp="1"/>
          </p:cNvSpPr>
          <p:nvPr>
            <p:ph sz="quarter" idx="17"/>
          </p:nvPr>
        </p:nvSpPr>
        <p:spPr>
          <a:xfrm>
            <a:off x="556284" y="1993872"/>
            <a:ext cx="5797550" cy="4015244"/>
          </a:xfrm>
        </p:spPr>
        <p:txBody>
          <a:bodyPr>
            <a:normAutofit/>
          </a:bodyPr>
          <a:lstStyle/>
          <a:p>
            <a:pPr marL="0" indent="0">
              <a:buNone/>
            </a:pPr>
            <a:r>
              <a:rPr lang="en-US" b="1" dirty="0">
                <a:solidFill>
                  <a:schemeClr val="tx2">
                    <a:lumMod val="75000"/>
                  </a:schemeClr>
                </a:solidFill>
              </a:rPr>
              <a:t>Encoding :using One Hot Encoding</a:t>
            </a:r>
          </a:p>
          <a:p>
            <a:r>
              <a:rPr lang="en-US" dirty="0"/>
              <a:t>.</a:t>
            </a:r>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50BB1CD4-3111-5E9F-7893-9B96015B8F4A}"/>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11</a:t>
            </a:fld>
            <a:endParaRPr lang="en-US" dirty="0"/>
          </a:p>
        </p:txBody>
      </p:sp>
      <p:sp>
        <p:nvSpPr>
          <p:cNvPr id="7" name="Freeform: Shape 6">
            <a:extLst>
              <a:ext uri="{FF2B5EF4-FFF2-40B4-BE49-F238E27FC236}">
                <a16:creationId xmlns:a16="http://schemas.microsoft.com/office/drawing/2014/main" id="{313DF1B8-48E1-A0F1-C69D-7B671CD1D116}"/>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a:extLst>
              <a:ext uri="{FF2B5EF4-FFF2-40B4-BE49-F238E27FC236}">
                <a16:creationId xmlns:a16="http://schemas.microsoft.com/office/drawing/2014/main" id="{05D9C41A-6441-7A5C-EAE1-D96C71F24F6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6468038" y="5156615"/>
            <a:ext cx="878334" cy="1705001"/>
          </a:xfrm>
          <a:prstGeom prst="rect">
            <a:avLst/>
          </a:prstGeom>
        </p:spPr>
      </p:pic>
      <p:pic>
        <p:nvPicPr>
          <p:cNvPr id="9" name="Picture 8">
            <a:extLst>
              <a:ext uri="{FF2B5EF4-FFF2-40B4-BE49-F238E27FC236}">
                <a16:creationId xmlns:a16="http://schemas.microsoft.com/office/drawing/2014/main" id="{405BE80B-2DD4-BDA3-C1FC-4692BF2AF505}"/>
              </a:ext>
            </a:extLst>
          </p:cNvPr>
          <p:cNvPicPr>
            <a:picLocks noChangeAspect="1"/>
          </p:cNvPicPr>
          <p:nvPr/>
        </p:nvPicPr>
        <p:blipFill>
          <a:blip r:embed="rId4"/>
          <a:srcRect/>
          <a:stretch/>
        </p:blipFill>
        <p:spPr>
          <a:xfrm>
            <a:off x="3034566" y="2629456"/>
            <a:ext cx="8389120" cy="401524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97257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7EE4-0F77-0173-AC5A-9FBAE6AE8B40}"/>
              </a:ext>
            </a:extLst>
          </p:cNvPr>
          <p:cNvSpPr>
            <a:spLocks noGrp="1"/>
          </p:cNvSpPr>
          <p:nvPr>
            <p:ph type="ctrTitle"/>
          </p:nvPr>
        </p:nvSpPr>
        <p:spPr>
          <a:xfrm>
            <a:off x="796322" y="408820"/>
            <a:ext cx="8935507" cy="949467"/>
          </a:xfrm>
        </p:spPr>
        <p:txBody>
          <a:bodyPr/>
          <a:lstStyle/>
          <a:p>
            <a:r>
              <a:rPr lang="en-US" b="1" dirty="0">
                <a:solidFill>
                  <a:schemeClr val="accent1"/>
                </a:solidFill>
              </a:rPr>
              <a:t>preprocessing</a:t>
            </a:r>
            <a:endParaRPr lang="en-US" b="1" dirty="0"/>
          </a:p>
        </p:txBody>
      </p:sp>
      <p:sp>
        <p:nvSpPr>
          <p:cNvPr id="3" name="Text Placeholder 2">
            <a:extLst>
              <a:ext uri="{FF2B5EF4-FFF2-40B4-BE49-F238E27FC236}">
                <a16:creationId xmlns:a16="http://schemas.microsoft.com/office/drawing/2014/main" id="{84485D52-89FB-5227-DA15-3BABC4DF027F}"/>
              </a:ext>
            </a:extLst>
          </p:cNvPr>
          <p:cNvSpPr>
            <a:spLocks noGrp="1"/>
          </p:cNvSpPr>
          <p:nvPr>
            <p:ph sz="quarter" idx="17"/>
          </p:nvPr>
        </p:nvSpPr>
        <p:spPr>
          <a:xfrm>
            <a:off x="556284" y="1993872"/>
            <a:ext cx="5797550" cy="4015244"/>
          </a:xfrm>
        </p:spPr>
        <p:txBody>
          <a:bodyPr>
            <a:normAutofit/>
          </a:bodyPr>
          <a:lstStyle/>
          <a:p>
            <a:pPr marL="0" indent="0">
              <a:buNone/>
            </a:pPr>
            <a:r>
              <a:rPr lang="en-US" sz="2400" b="1" dirty="0">
                <a:solidFill>
                  <a:schemeClr val="tx2">
                    <a:lumMod val="75000"/>
                  </a:schemeClr>
                </a:solidFill>
              </a:rPr>
              <a:t>Convert Dependents Feature</a:t>
            </a:r>
            <a:r>
              <a:rPr lang="en-US" b="1" dirty="0">
                <a:solidFill>
                  <a:schemeClr val="tx2">
                    <a:lumMod val="75000"/>
                  </a:schemeClr>
                </a:solidFill>
              </a:rPr>
              <a:t> </a:t>
            </a:r>
          </a:p>
          <a:p>
            <a:r>
              <a:rPr lang="en-US" dirty="0"/>
              <a:t>.</a:t>
            </a:r>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50BB1CD4-3111-5E9F-7893-9B96015B8F4A}"/>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12</a:t>
            </a:fld>
            <a:endParaRPr lang="en-US" dirty="0"/>
          </a:p>
        </p:txBody>
      </p:sp>
      <p:sp>
        <p:nvSpPr>
          <p:cNvPr id="7" name="Freeform: Shape 6">
            <a:extLst>
              <a:ext uri="{FF2B5EF4-FFF2-40B4-BE49-F238E27FC236}">
                <a16:creationId xmlns:a16="http://schemas.microsoft.com/office/drawing/2014/main" id="{313DF1B8-48E1-A0F1-C69D-7B671CD1D116}"/>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a:extLst>
              <a:ext uri="{FF2B5EF4-FFF2-40B4-BE49-F238E27FC236}">
                <a16:creationId xmlns:a16="http://schemas.microsoft.com/office/drawing/2014/main" id="{05D9C41A-6441-7A5C-EAE1-D96C71F24F6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6468038" y="5156615"/>
            <a:ext cx="878334" cy="1705001"/>
          </a:xfrm>
          <a:prstGeom prst="rect">
            <a:avLst/>
          </a:prstGeom>
        </p:spPr>
      </p:pic>
      <p:pic>
        <p:nvPicPr>
          <p:cNvPr id="9" name="Picture 8">
            <a:extLst>
              <a:ext uri="{FF2B5EF4-FFF2-40B4-BE49-F238E27FC236}">
                <a16:creationId xmlns:a16="http://schemas.microsoft.com/office/drawing/2014/main" id="{405BE80B-2DD4-BDA3-C1FC-4692BF2AF505}"/>
              </a:ext>
            </a:extLst>
          </p:cNvPr>
          <p:cNvPicPr>
            <a:picLocks noChangeAspect="1"/>
          </p:cNvPicPr>
          <p:nvPr/>
        </p:nvPicPr>
        <p:blipFill>
          <a:blip r:embed="rId4"/>
          <a:srcRect/>
          <a:stretch/>
        </p:blipFill>
        <p:spPr>
          <a:xfrm>
            <a:off x="3034566" y="3078714"/>
            <a:ext cx="8389120" cy="311672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848210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7EE4-0F77-0173-AC5A-9FBAE6AE8B40}"/>
              </a:ext>
            </a:extLst>
          </p:cNvPr>
          <p:cNvSpPr>
            <a:spLocks noGrp="1"/>
          </p:cNvSpPr>
          <p:nvPr>
            <p:ph type="ctrTitle"/>
          </p:nvPr>
        </p:nvSpPr>
        <p:spPr>
          <a:xfrm>
            <a:off x="796322" y="408820"/>
            <a:ext cx="8935507" cy="949467"/>
          </a:xfrm>
        </p:spPr>
        <p:txBody>
          <a:bodyPr/>
          <a:lstStyle/>
          <a:p>
            <a:r>
              <a:rPr lang="en-US" b="1" dirty="0">
                <a:solidFill>
                  <a:schemeClr val="accent1"/>
                </a:solidFill>
              </a:rPr>
              <a:t>preprocessing</a:t>
            </a:r>
            <a:endParaRPr lang="en-US" b="1" dirty="0"/>
          </a:p>
        </p:txBody>
      </p:sp>
      <p:sp>
        <p:nvSpPr>
          <p:cNvPr id="3" name="Text Placeholder 2">
            <a:extLst>
              <a:ext uri="{FF2B5EF4-FFF2-40B4-BE49-F238E27FC236}">
                <a16:creationId xmlns:a16="http://schemas.microsoft.com/office/drawing/2014/main" id="{84485D52-89FB-5227-DA15-3BABC4DF027F}"/>
              </a:ext>
            </a:extLst>
          </p:cNvPr>
          <p:cNvSpPr>
            <a:spLocks noGrp="1"/>
          </p:cNvSpPr>
          <p:nvPr>
            <p:ph sz="quarter" idx="17"/>
          </p:nvPr>
        </p:nvSpPr>
        <p:spPr>
          <a:xfrm>
            <a:off x="556284" y="1993872"/>
            <a:ext cx="5797550" cy="4015244"/>
          </a:xfrm>
        </p:spPr>
        <p:txBody>
          <a:bodyPr>
            <a:normAutofit/>
          </a:bodyPr>
          <a:lstStyle/>
          <a:p>
            <a:pPr marL="0" indent="0">
              <a:buNone/>
            </a:pPr>
            <a:r>
              <a:rPr lang="en-US" sz="2400" b="1" dirty="0">
                <a:solidFill>
                  <a:schemeClr val="tx2">
                    <a:lumMod val="75000"/>
                  </a:schemeClr>
                </a:solidFill>
              </a:rPr>
              <a:t>Reduce Feature</a:t>
            </a:r>
            <a:r>
              <a:rPr lang="en-US" b="1" dirty="0">
                <a:solidFill>
                  <a:schemeClr val="tx2">
                    <a:lumMod val="75000"/>
                  </a:schemeClr>
                </a:solidFill>
              </a:rPr>
              <a:t> </a:t>
            </a:r>
          </a:p>
          <a:p>
            <a:r>
              <a:rPr lang="en-US" dirty="0"/>
              <a:t>.</a:t>
            </a:r>
          </a:p>
          <a:p>
            <a:endParaRPr lang="en-US" dirty="0"/>
          </a:p>
          <a:p>
            <a:endParaRPr lang="en-US" dirty="0"/>
          </a:p>
          <a:p>
            <a:r>
              <a:rPr lang="en-US" sz="2400" b="1" dirty="0">
                <a:solidFill>
                  <a:schemeClr val="tx2">
                    <a:lumMod val="75000"/>
                  </a:schemeClr>
                </a:solidFill>
              </a:rPr>
              <a:t>Outliers</a:t>
            </a:r>
          </a:p>
        </p:txBody>
      </p:sp>
      <p:sp>
        <p:nvSpPr>
          <p:cNvPr id="6" name="Slide Number Placeholder 5">
            <a:extLst>
              <a:ext uri="{FF2B5EF4-FFF2-40B4-BE49-F238E27FC236}">
                <a16:creationId xmlns:a16="http://schemas.microsoft.com/office/drawing/2014/main" id="{50BB1CD4-3111-5E9F-7893-9B96015B8F4A}"/>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13</a:t>
            </a:fld>
            <a:endParaRPr lang="en-US" dirty="0"/>
          </a:p>
        </p:txBody>
      </p:sp>
      <p:sp>
        <p:nvSpPr>
          <p:cNvPr id="7" name="Freeform: Shape 6">
            <a:extLst>
              <a:ext uri="{FF2B5EF4-FFF2-40B4-BE49-F238E27FC236}">
                <a16:creationId xmlns:a16="http://schemas.microsoft.com/office/drawing/2014/main" id="{313DF1B8-48E1-A0F1-C69D-7B671CD1D116}"/>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a:extLst>
              <a:ext uri="{FF2B5EF4-FFF2-40B4-BE49-F238E27FC236}">
                <a16:creationId xmlns:a16="http://schemas.microsoft.com/office/drawing/2014/main" id="{05D9C41A-6441-7A5C-EAE1-D96C71F24F6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6468038" y="5156615"/>
            <a:ext cx="878334" cy="1705001"/>
          </a:xfrm>
          <a:prstGeom prst="rect">
            <a:avLst/>
          </a:prstGeom>
        </p:spPr>
      </p:pic>
      <p:pic>
        <p:nvPicPr>
          <p:cNvPr id="9" name="Picture 8">
            <a:extLst>
              <a:ext uri="{FF2B5EF4-FFF2-40B4-BE49-F238E27FC236}">
                <a16:creationId xmlns:a16="http://schemas.microsoft.com/office/drawing/2014/main" id="{405BE80B-2DD4-BDA3-C1FC-4692BF2AF505}"/>
              </a:ext>
            </a:extLst>
          </p:cNvPr>
          <p:cNvPicPr>
            <a:picLocks noChangeAspect="1"/>
          </p:cNvPicPr>
          <p:nvPr/>
        </p:nvPicPr>
        <p:blipFill>
          <a:blip r:embed="rId4"/>
          <a:srcRect/>
          <a:stretch/>
        </p:blipFill>
        <p:spPr>
          <a:xfrm>
            <a:off x="2997338" y="2629770"/>
            <a:ext cx="8389120" cy="125536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descr="A screenshot of a computer code&#10;&#10;Description automatically generated">
            <a:extLst>
              <a:ext uri="{FF2B5EF4-FFF2-40B4-BE49-F238E27FC236}">
                <a16:creationId xmlns:a16="http://schemas.microsoft.com/office/drawing/2014/main" id="{76FE1D1F-B59E-0419-B930-68551188F920}"/>
              </a:ext>
            </a:extLst>
          </p:cNvPr>
          <p:cNvPicPr>
            <a:picLocks noChangeAspect="1"/>
          </p:cNvPicPr>
          <p:nvPr/>
        </p:nvPicPr>
        <p:blipFill>
          <a:blip r:embed="rId5"/>
          <a:stretch>
            <a:fillRect/>
          </a:stretch>
        </p:blipFill>
        <p:spPr>
          <a:xfrm>
            <a:off x="3012884" y="4227376"/>
            <a:ext cx="6920045" cy="231151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59804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7EE4-0F77-0173-AC5A-9FBAE6AE8B40}"/>
              </a:ext>
            </a:extLst>
          </p:cNvPr>
          <p:cNvSpPr>
            <a:spLocks noGrp="1"/>
          </p:cNvSpPr>
          <p:nvPr>
            <p:ph type="ctrTitle"/>
          </p:nvPr>
        </p:nvSpPr>
        <p:spPr>
          <a:xfrm>
            <a:off x="796322" y="408820"/>
            <a:ext cx="8935507" cy="949467"/>
          </a:xfrm>
        </p:spPr>
        <p:txBody>
          <a:bodyPr/>
          <a:lstStyle/>
          <a:p>
            <a:r>
              <a:rPr lang="en-US" b="1" dirty="0">
                <a:solidFill>
                  <a:schemeClr val="accent1"/>
                </a:solidFill>
              </a:rPr>
              <a:t>preprocessing</a:t>
            </a:r>
            <a:endParaRPr lang="en-US" b="1" dirty="0"/>
          </a:p>
        </p:txBody>
      </p:sp>
      <p:sp>
        <p:nvSpPr>
          <p:cNvPr id="3" name="Text Placeholder 2">
            <a:extLst>
              <a:ext uri="{FF2B5EF4-FFF2-40B4-BE49-F238E27FC236}">
                <a16:creationId xmlns:a16="http://schemas.microsoft.com/office/drawing/2014/main" id="{84485D52-89FB-5227-DA15-3BABC4DF027F}"/>
              </a:ext>
            </a:extLst>
          </p:cNvPr>
          <p:cNvSpPr>
            <a:spLocks noGrp="1"/>
          </p:cNvSpPr>
          <p:nvPr>
            <p:ph sz="quarter" idx="17"/>
          </p:nvPr>
        </p:nvSpPr>
        <p:spPr>
          <a:xfrm>
            <a:off x="556284" y="1993872"/>
            <a:ext cx="5797550" cy="4015244"/>
          </a:xfrm>
        </p:spPr>
        <p:txBody>
          <a:bodyPr>
            <a:normAutofit/>
          </a:bodyPr>
          <a:lstStyle/>
          <a:p>
            <a:pPr marL="0" indent="0">
              <a:buNone/>
            </a:pPr>
            <a:r>
              <a:rPr lang="en-US" sz="2400" b="1" dirty="0">
                <a:solidFill>
                  <a:schemeClr val="tx2">
                    <a:lumMod val="75000"/>
                  </a:schemeClr>
                </a:solidFill>
              </a:rPr>
              <a:t>Transformation</a:t>
            </a:r>
            <a:endParaRPr lang="en-US" b="1" dirty="0">
              <a:solidFill>
                <a:schemeClr val="tx2">
                  <a:lumMod val="75000"/>
                </a:schemeClr>
              </a:solidFill>
            </a:endParaRPr>
          </a:p>
          <a:p>
            <a:r>
              <a:rPr lang="en-US" dirty="0"/>
              <a:t>.</a:t>
            </a:r>
          </a:p>
          <a:p>
            <a:endParaRPr lang="en-US" dirty="0"/>
          </a:p>
          <a:p>
            <a:endParaRPr lang="en-US" dirty="0"/>
          </a:p>
          <a:p>
            <a:r>
              <a:rPr lang="en-US" sz="2400" b="1" dirty="0">
                <a:solidFill>
                  <a:schemeClr val="tx2">
                    <a:lumMod val="75000"/>
                  </a:schemeClr>
                </a:solidFill>
              </a:rPr>
              <a:t>Adding Features</a:t>
            </a:r>
          </a:p>
        </p:txBody>
      </p:sp>
      <p:sp>
        <p:nvSpPr>
          <p:cNvPr id="6" name="Slide Number Placeholder 5">
            <a:extLst>
              <a:ext uri="{FF2B5EF4-FFF2-40B4-BE49-F238E27FC236}">
                <a16:creationId xmlns:a16="http://schemas.microsoft.com/office/drawing/2014/main" id="{50BB1CD4-3111-5E9F-7893-9B96015B8F4A}"/>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14</a:t>
            </a:fld>
            <a:endParaRPr lang="en-US" dirty="0"/>
          </a:p>
        </p:txBody>
      </p:sp>
      <p:sp>
        <p:nvSpPr>
          <p:cNvPr id="7" name="Freeform: Shape 6">
            <a:extLst>
              <a:ext uri="{FF2B5EF4-FFF2-40B4-BE49-F238E27FC236}">
                <a16:creationId xmlns:a16="http://schemas.microsoft.com/office/drawing/2014/main" id="{313DF1B8-48E1-A0F1-C69D-7B671CD1D116}"/>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a:extLst>
              <a:ext uri="{FF2B5EF4-FFF2-40B4-BE49-F238E27FC236}">
                <a16:creationId xmlns:a16="http://schemas.microsoft.com/office/drawing/2014/main" id="{05D9C41A-6441-7A5C-EAE1-D96C71F24F6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6468038" y="5156615"/>
            <a:ext cx="878334" cy="1705001"/>
          </a:xfrm>
          <a:prstGeom prst="rect">
            <a:avLst/>
          </a:prstGeom>
        </p:spPr>
      </p:pic>
      <p:pic>
        <p:nvPicPr>
          <p:cNvPr id="9" name="Picture 8">
            <a:extLst>
              <a:ext uri="{FF2B5EF4-FFF2-40B4-BE49-F238E27FC236}">
                <a16:creationId xmlns:a16="http://schemas.microsoft.com/office/drawing/2014/main" id="{405BE80B-2DD4-BDA3-C1FC-4692BF2AF505}"/>
              </a:ext>
            </a:extLst>
          </p:cNvPr>
          <p:cNvPicPr>
            <a:picLocks noChangeAspect="1"/>
          </p:cNvPicPr>
          <p:nvPr/>
        </p:nvPicPr>
        <p:blipFill>
          <a:blip r:embed="rId4"/>
          <a:srcRect/>
          <a:stretch/>
        </p:blipFill>
        <p:spPr>
          <a:xfrm>
            <a:off x="4006921" y="2629770"/>
            <a:ext cx="4923534" cy="12553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76FE1D1F-B59E-0419-B930-68551188F920}"/>
              </a:ext>
            </a:extLst>
          </p:cNvPr>
          <p:cNvPicPr>
            <a:picLocks noChangeAspect="1"/>
          </p:cNvPicPr>
          <p:nvPr/>
        </p:nvPicPr>
        <p:blipFill>
          <a:blip r:embed="rId5"/>
          <a:srcRect/>
          <a:stretch/>
        </p:blipFill>
        <p:spPr>
          <a:xfrm>
            <a:off x="3012884" y="4573139"/>
            <a:ext cx="6920045" cy="16199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73035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7EE4-0F77-0173-AC5A-9FBAE6AE8B40}"/>
              </a:ext>
            </a:extLst>
          </p:cNvPr>
          <p:cNvSpPr>
            <a:spLocks noGrp="1"/>
          </p:cNvSpPr>
          <p:nvPr>
            <p:ph type="ctrTitle"/>
          </p:nvPr>
        </p:nvSpPr>
        <p:spPr>
          <a:xfrm>
            <a:off x="796322" y="408820"/>
            <a:ext cx="8935507" cy="949467"/>
          </a:xfrm>
        </p:spPr>
        <p:txBody>
          <a:bodyPr/>
          <a:lstStyle/>
          <a:p>
            <a:r>
              <a:rPr lang="en-US" b="1" dirty="0">
                <a:solidFill>
                  <a:schemeClr val="accent1"/>
                </a:solidFill>
              </a:rPr>
              <a:t>Splitting Data</a:t>
            </a:r>
            <a:endParaRPr lang="en-US" b="1" dirty="0"/>
          </a:p>
        </p:txBody>
      </p:sp>
      <p:sp>
        <p:nvSpPr>
          <p:cNvPr id="3" name="Text Placeholder 2">
            <a:extLst>
              <a:ext uri="{FF2B5EF4-FFF2-40B4-BE49-F238E27FC236}">
                <a16:creationId xmlns:a16="http://schemas.microsoft.com/office/drawing/2014/main" id="{84485D52-89FB-5227-DA15-3BABC4DF027F}"/>
              </a:ext>
            </a:extLst>
          </p:cNvPr>
          <p:cNvSpPr>
            <a:spLocks noGrp="1"/>
          </p:cNvSpPr>
          <p:nvPr>
            <p:ph sz="quarter" idx="17"/>
          </p:nvPr>
        </p:nvSpPr>
        <p:spPr>
          <a:xfrm>
            <a:off x="556284" y="1993872"/>
            <a:ext cx="5797550" cy="4015244"/>
          </a:xfrm>
        </p:spPr>
        <p:txBody>
          <a:bodyPr>
            <a:normAutofit/>
          </a:bodyPr>
          <a:lstStyle/>
          <a:p>
            <a:pPr marL="0" indent="0">
              <a:buNone/>
            </a:pPr>
            <a:r>
              <a:rPr lang="en-US" sz="2400" b="1" dirty="0">
                <a:solidFill>
                  <a:schemeClr val="tx2">
                    <a:lumMod val="75000"/>
                  </a:schemeClr>
                </a:solidFill>
              </a:rPr>
              <a:t>Divide and scaling </a:t>
            </a:r>
            <a:endParaRPr lang="en-US" b="1" dirty="0">
              <a:solidFill>
                <a:schemeClr val="tx2">
                  <a:lumMod val="75000"/>
                </a:schemeClr>
              </a:solidFill>
            </a:endParaRPr>
          </a:p>
          <a:p>
            <a:r>
              <a:rPr lang="en-US" dirty="0"/>
              <a:t>.</a:t>
            </a:r>
          </a:p>
          <a:p>
            <a:endParaRPr lang="en-US" dirty="0"/>
          </a:p>
          <a:p>
            <a:endParaRPr lang="en-US" dirty="0"/>
          </a:p>
          <a:p>
            <a:r>
              <a:rPr lang="en-US" sz="2400" b="1" dirty="0">
                <a:solidFill>
                  <a:schemeClr val="tx2">
                    <a:lumMod val="75000"/>
                  </a:schemeClr>
                </a:solidFill>
              </a:rPr>
              <a:t>Normalize </a:t>
            </a:r>
          </a:p>
        </p:txBody>
      </p:sp>
      <p:sp>
        <p:nvSpPr>
          <p:cNvPr id="6" name="Slide Number Placeholder 5">
            <a:extLst>
              <a:ext uri="{FF2B5EF4-FFF2-40B4-BE49-F238E27FC236}">
                <a16:creationId xmlns:a16="http://schemas.microsoft.com/office/drawing/2014/main" id="{50BB1CD4-3111-5E9F-7893-9B96015B8F4A}"/>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15</a:t>
            </a:fld>
            <a:endParaRPr lang="en-US" dirty="0"/>
          </a:p>
        </p:txBody>
      </p:sp>
      <p:sp>
        <p:nvSpPr>
          <p:cNvPr id="7" name="Freeform: Shape 6">
            <a:extLst>
              <a:ext uri="{FF2B5EF4-FFF2-40B4-BE49-F238E27FC236}">
                <a16:creationId xmlns:a16="http://schemas.microsoft.com/office/drawing/2014/main" id="{313DF1B8-48E1-A0F1-C69D-7B671CD1D116}"/>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a:extLst>
              <a:ext uri="{FF2B5EF4-FFF2-40B4-BE49-F238E27FC236}">
                <a16:creationId xmlns:a16="http://schemas.microsoft.com/office/drawing/2014/main" id="{05D9C41A-6441-7A5C-EAE1-D96C71F24F6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6468038" y="5156615"/>
            <a:ext cx="878334" cy="1705001"/>
          </a:xfrm>
          <a:prstGeom prst="rect">
            <a:avLst/>
          </a:prstGeom>
        </p:spPr>
      </p:pic>
      <p:pic>
        <p:nvPicPr>
          <p:cNvPr id="9" name="Picture 8">
            <a:extLst>
              <a:ext uri="{FF2B5EF4-FFF2-40B4-BE49-F238E27FC236}">
                <a16:creationId xmlns:a16="http://schemas.microsoft.com/office/drawing/2014/main" id="{405BE80B-2DD4-BDA3-C1FC-4692BF2AF505}"/>
              </a:ext>
            </a:extLst>
          </p:cNvPr>
          <p:cNvPicPr>
            <a:picLocks noChangeAspect="1"/>
          </p:cNvPicPr>
          <p:nvPr/>
        </p:nvPicPr>
        <p:blipFill>
          <a:blip r:embed="rId4"/>
          <a:srcRect/>
          <a:stretch/>
        </p:blipFill>
        <p:spPr>
          <a:xfrm>
            <a:off x="3595955" y="1993873"/>
            <a:ext cx="7099443" cy="19323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76FE1D1F-B59E-0419-B930-68551188F920}"/>
              </a:ext>
            </a:extLst>
          </p:cNvPr>
          <p:cNvPicPr>
            <a:picLocks noChangeAspect="1"/>
          </p:cNvPicPr>
          <p:nvPr/>
        </p:nvPicPr>
        <p:blipFill>
          <a:blip r:embed="rId5"/>
          <a:srcRect/>
          <a:stretch/>
        </p:blipFill>
        <p:spPr>
          <a:xfrm>
            <a:off x="3012884" y="4689099"/>
            <a:ext cx="6920045" cy="13880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2326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7EE4-0F77-0173-AC5A-9FBAE6AE8B40}"/>
              </a:ext>
            </a:extLst>
          </p:cNvPr>
          <p:cNvSpPr>
            <a:spLocks noGrp="1"/>
          </p:cNvSpPr>
          <p:nvPr>
            <p:ph type="ctrTitle"/>
          </p:nvPr>
        </p:nvSpPr>
        <p:spPr>
          <a:xfrm>
            <a:off x="796322" y="408820"/>
            <a:ext cx="8935507" cy="949467"/>
          </a:xfrm>
        </p:spPr>
        <p:txBody>
          <a:bodyPr/>
          <a:lstStyle/>
          <a:p>
            <a:r>
              <a:rPr lang="en-US" b="1" dirty="0">
                <a:solidFill>
                  <a:schemeClr val="accent1"/>
                </a:solidFill>
              </a:rPr>
              <a:t>Splitting Data</a:t>
            </a:r>
            <a:endParaRPr lang="en-US" b="1" dirty="0"/>
          </a:p>
        </p:txBody>
      </p:sp>
      <p:sp>
        <p:nvSpPr>
          <p:cNvPr id="3" name="Text Placeholder 2">
            <a:extLst>
              <a:ext uri="{FF2B5EF4-FFF2-40B4-BE49-F238E27FC236}">
                <a16:creationId xmlns:a16="http://schemas.microsoft.com/office/drawing/2014/main" id="{84485D52-89FB-5227-DA15-3BABC4DF027F}"/>
              </a:ext>
            </a:extLst>
          </p:cNvPr>
          <p:cNvSpPr>
            <a:spLocks noGrp="1"/>
          </p:cNvSpPr>
          <p:nvPr>
            <p:ph sz="quarter" idx="17"/>
          </p:nvPr>
        </p:nvSpPr>
        <p:spPr>
          <a:xfrm>
            <a:off x="556284" y="1993872"/>
            <a:ext cx="5797550" cy="4015244"/>
          </a:xfrm>
        </p:spPr>
        <p:txBody>
          <a:bodyPr>
            <a:normAutofit/>
          </a:bodyPr>
          <a:lstStyle/>
          <a:p>
            <a:pPr marL="0" indent="0">
              <a:buNone/>
            </a:pPr>
            <a:r>
              <a:rPr lang="en-US" sz="2400" b="1" dirty="0">
                <a:solidFill>
                  <a:schemeClr val="tx2">
                    <a:lumMod val="75000"/>
                  </a:schemeClr>
                </a:solidFill>
              </a:rPr>
              <a:t>Train &amp;Test</a:t>
            </a:r>
            <a:endParaRPr lang="en-US" b="1" dirty="0">
              <a:solidFill>
                <a:schemeClr val="tx2">
                  <a:lumMod val="75000"/>
                </a:schemeClr>
              </a:solidFill>
            </a:endParaRPr>
          </a:p>
          <a:p>
            <a:r>
              <a:rPr lang="en-US" dirty="0"/>
              <a:t>.</a:t>
            </a:r>
          </a:p>
          <a:p>
            <a:endParaRPr lang="en-US" dirty="0"/>
          </a:p>
          <a:p>
            <a:endParaRPr lang="en-US" dirty="0"/>
          </a:p>
          <a:p>
            <a:r>
              <a:rPr lang="en-US" sz="2400" b="1" dirty="0">
                <a:solidFill>
                  <a:schemeClr val="tx2">
                    <a:lumMod val="75000"/>
                  </a:schemeClr>
                </a:solidFill>
              </a:rPr>
              <a:t>SVM </a:t>
            </a:r>
          </a:p>
        </p:txBody>
      </p:sp>
      <p:sp>
        <p:nvSpPr>
          <p:cNvPr id="6" name="Slide Number Placeholder 5">
            <a:extLst>
              <a:ext uri="{FF2B5EF4-FFF2-40B4-BE49-F238E27FC236}">
                <a16:creationId xmlns:a16="http://schemas.microsoft.com/office/drawing/2014/main" id="{50BB1CD4-3111-5E9F-7893-9B96015B8F4A}"/>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16</a:t>
            </a:fld>
            <a:endParaRPr lang="en-US" dirty="0"/>
          </a:p>
        </p:txBody>
      </p:sp>
      <p:sp>
        <p:nvSpPr>
          <p:cNvPr id="7" name="Freeform: Shape 6">
            <a:extLst>
              <a:ext uri="{FF2B5EF4-FFF2-40B4-BE49-F238E27FC236}">
                <a16:creationId xmlns:a16="http://schemas.microsoft.com/office/drawing/2014/main" id="{313DF1B8-48E1-A0F1-C69D-7B671CD1D116}"/>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a:extLst>
              <a:ext uri="{FF2B5EF4-FFF2-40B4-BE49-F238E27FC236}">
                <a16:creationId xmlns:a16="http://schemas.microsoft.com/office/drawing/2014/main" id="{05D9C41A-6441-7A5C-EAE1-D96C71F24F6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6468038" y="5156615"/>
            <a:ext cx="878334" cy="1705001"/>
          </a:xfrm>
          <a:prstGeom prst="rect">
            <a:avLst/>
          </a:prstGeom>
        </p:spPr>
      </p:pic>
      <p:pic>
        <p:nvPicPr>
          <p:cNvPr id="9" name="Picture 8">
            <a:extLst>
              <a:ext uri="{FF2B5EF4-FFF2-40B4-BE49-F238E27FC236}">
                <a16:creationId xmlns:a16="http://schemas.microsoft.com/office/drawing/2014/main" id="{405BE80B-2DD4-BDA3-C1FC-4692BF2AF505}"/>
              </a:ext>
            </a:extLst>
          </p:cNvPr>
          <p:cNvPicPr>
            <a:picLocks noChangeAspect="1"/>
          </p:cNvPicPr>
          <p:nvPr/>
        </p:nvPicPr>
        <p:blipFill>
          <a:blip r:embed="rId4"/>
          <a:srcRect/>
          <a:stretch/>
        </p:blipFill>
        <p:spPr>
          <a:xfrm>
            <a:off x="3669103" y="1925818"/>
            <a:ext cx="7099443" cy="17691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76FE1D1F-B59E-0419-B930-68551188F920}"/>
              </a:ext>
            </a:extLst>
          </p:cNvPr>
          <p:cNvPicPr>
            <a:picLocks noChangeAspect="1"/>
          </p:cNvPicPr>
          <p:nvPr/>
        </p:nvPicPr>
        <p:blipFill>
          <a:blip r:embed="rId5"/>
          <a:srcRect/>
          <a:stretch/>
        </p:blipFill>
        <p:spPr>
          <a:xfrm>
            <a:off x="2619911" y="3954127"/>
            <a:ext cx="8457592" cy="2785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52827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a:xfrm>
            <a:off x="796322" y="320040"/>
            <a:ext cx="6732237" cy="1017147"/>
          </a:xfrm>
        </p:spPr>
        <p:txBody>
          <a:bodyPr/>
          <a:lstStyle/>
          <a:p>
            <a:r>
              <a:rPr lang="en-US" b="1" dirty="0">
                <a:solidFill>
                  <a:schemeClr val="accent1"/>
                </a:solidFill>
              </a:rPr>
              <a:t>SVM</a:t>
            </a:r>
            <a:r>
              <a:rPr lang="en-US" b="1" dirty="0"/>
              <a:t> </a:t>
            </a:r>
          </a:p>
        </p:txBody>
      </p:sp>
      <p:sp>
        <p:nvSpPr>
          <p:cNvPr id="11" name="Text Placeholder 10">
            <a:extLst>
              <a:ext uri="{FF2B5EF4-FFF2-40B4-BE49-F238E27FC236}">
                <a16:creationId xmlns:a16="http://schemas.microsoft.com/office/drawing/2014/main" id="{9C7F6B17-F299-A158-A26D-47FCD7A1971B}"/>
              </a:ext>
            </a:extLst>
          </p:cNvPr>
          <p:cNvSpPr>
            <a:spLocks noGrp="1"/>
          </p:cNvSpPr>
          <p:nvPr>
            <p:ph type="body" sz="quarter" idx="19"/>
          </p:nvPr>
        </p:nvSpPr>
        <p:spPr>
          <a:xfrm>
            <a:off x="503434" y="1633163"/>
            <a:ext cx="8204102" cy="5022736"/>
          </a:xfrm>
        </p:spPr>
        <p:txBody>
          <a:bodyPr>
            <a:normAutofit fontScale="70000" lnSpcReduction="20000"/>
          </a:bodyPr>
          <a:lstStyle/>
          <a:p>
            <a:pPr algn="l"/>
            <a:endParaRPr lang="en-US" b="1" i="0" dirty="0">
              <a:solidFill>
                <a:srgbClr val="000000"/>
              </a:solidFill>
              <a:effectLst/>
              <a:latin typeface="var(--jp-content-font-family)"/>
            </a:endParaRPr>
          </a:p>
          <a:p>
            <a:pPr algn="l"/>
            <a:endParaRPr lang="en-US" b="1" dirty="0">
              <a:solidFill>
                <a:srgbClr val="000000"/>
              </a:solidFill>
              <a:latin typeface="var(--jp-content-font-family)"/>
            </a:endParaRPr>
          </a:p>
          <a:p>
            <a:pPr algn="l"/>
            <a:r>
              <a:rPr lang="en-US" b="1" i="0" dirty="0">
                <a:solidFill>
                  <a:srgbClr val="000000"/>
                </a:solidFill>
                <a:effectLst/>
                <a:latin typeface="var(--jp-content-font-family)"/>
              </a:rPr>
              <a:t>  K(x, y) = exp(-gamma * ||x-y||^2)</a:t>
            </a:r>
            <a:r>
              <a:rPr lang="en-US" b="0" i="0" dirty="0">
                <a:solidFill>
                  <a:srgbClr val="000000"/>
                </a:solidFill>
                <a:effectLst/>
                <a:latin typeface="var(--jp-content-font-family)"/>
              </a:rPr>
              <a:t>*</a:t>
            </a:r>
          </a:p>
          <a:p>
            <a:pPr algn="l"/>
            <a:r>
              <a:rPr lang="en-US" b="1" i="0" dirty="0">
                <a:solidFill>
                  <a:srgbClr val="000000"/>
                </a:solidFill>
                <a:effectLst/>
                <a:latin typeface="var(--jp-content-font-family)"/>
              </a:rPr>
              <a:t>   there are 4 popular kernels –</a:t>
            </a:r>
          </a:p>
          <a:p>
            <a:pPr algn="l"/>
            <a:r>
              <a:rPr lang="en-US" b="1" i="0" dirty="0">
                <a:solidFill>
                  <a:srgbClr val="000000"/>
                </a:solidFill>
                <a:effectLst/>
                <a:latin typeface="var(--jp-content-font-family)"/>
              </a:rPr>
              <a:t>       1-</a:t>
            </a:r>
            <a:r>
              <a:rPr lang="en-US" b="1" i="0" dirty="0">
                <a:solidFill>
                  <a:schemeClr val="accent1"/>
                </a:solidFill>
                <a:effectLst/>
                <a:latin typeface="var(--jp-content-font-family)"/>
              </a:rPr>
              <a:t>Linear</a:t>
            </a:r>
            <a:r>
              <a:rPr lang="en-US" b="1" i="0" dirty="0">
                <a:solidFill>
                  <a:srgbClr val="000000"/>
                </a:solidFill>
                <a:effectLst/>
                <a:latin typeface="var(--jp-content-font-family)"/>
              </a:rPr>
              <a:t> kernel,</a:t>
            </a:r>
          </a:p>
          <a:p>
            <a:pPr algn="l"/>
            <a:r>
              <a:rPr lang="en-US" b="1" i="0" dirty="0">
                <a:solidFill>
                  <a:srgbClr val="000000"/>
                </a:solidFill>
                <a:effectLst/>
                <a:latin typeface="var(--jp-content-font-family)"/>
              </a:rPr>
              <a:t>       2-</a:t>
            </a:r>
            <a:r>
              <a:rPr lang="en-US" b="1" i="0" dirty="0">
                <a:solidFill>
                  <a:schemeClr val="accent1"/>
                </a:solidFill>
                <a:effectLst/>
                <a:latin typeface="var(--jp-content-font-family)"/>
              </a:rPr>
              <a:t>Polynomial</a:t>
            </a:r>
            <a:r>
              <a:rPr lang="en-US" b="1" i="0" dirty="0">
                <a:solidFill>
                  <a:srgbClr val="000000"/>
                </a:solidFill>
                <a:effectLst/>
                <a:latin typeface="var(--jp-content-font-family)"/>
              </a:rPr>
              <a:t> kernel,</a:t>
            </a:r>
          </a:p>
          <a:p>
            <a:pPr algn="l"/>
            <a:r>
              <a:rPr lang="en-US" b="1" i="0" dirty="0">
                <a:solidFill>
                  <a:srgbClr val="000000"/>
                </a:solidFill>
                <a:effectLst/>
                <a:latin typeface="var(--jp-content-font-family)"/>
              </a:rPr>
              <a:t>       3-Radial Basis Function (</a:t>
            </a:r>
            <a:r>
              <a:rPr lang="en-US" b="1" i="0" dirty="0">
                <a:solidFill>
                  <a:schemeClr val="accent1"/>
                </a:solidFill>
                <a:effectLst/>
                <a:latin typeface="var(--jp-content-font-family)"/>
              </a:rPr>
              <a:t>RBF) </a:t>
            </a:r>
            <a:r>
              <a:rPr lang="en-US" b="1" i="0" dirty="0">
                <a:solidFill>
                  <a:srgbClr val="000000"/>
                </a:solidFill>
                <a:effectLst/>
                <a:latin typeface="var(--jp-content-font-family)"/>
              </a:rPr>
              <a:t>kernel (also called Gaussian kernel)</a:t>
            </a:r>
          </a:p>
          <a:p>
            <a:pPr algn="l"/>
            <a:r>
              <a:rPr lang="en-US" b="1" i="0" dirty="0">
                <a:solidFill>
                  <a:srgbClr val="000000"/>
                </a:solidFill>
                <a:effectLst/>
                <a:latin typeface="var(--jp-content-font-family)"/>
              </a:rPr>
              <a:t>       4-</a:t>
            </a:r>
            <a:r>
              <a:rPr lang="en-US" b="1" i="0" dirty="0">
                <a:solidFill>
                  <a:schemeClr val="accent1"/>
                </a:solidFill>
                <a:effectLst/>
                <a:latin typeface="var(--jp-content-font-family)"/>
              </a:rPr>
              <a:t>Sigmoid</a:t>
            </a:r>
            <a:r>
              <a:rPr lang="en-US" b="1" i="0" dirty="0">
                <a:solidFill>
                  <a:srgbClr val="000000"/>
                </a:solidFill>
                <a:effectLst/>
                <a:latin typeface="var(--jp-content-font-family)"/>
              </a:rPr>
              <a:t> kernel</a:t>
            </a:r>
          </a:p>
          <a:p>
            <a:r>
              <a:rPr lang="en-US" sz="2900" b="1" dirty="0">
                <a:solidFill>
                  <a:schemeClr val="accent1"/>
                </a:solidFill>
              </a:rPr>
              <a:t>RBF</a:t>
            </a:r>
          </a:p>
          <a:p>
            <a:pPr algn="l"/>
            <a:r>
              <a:rPr lang="en-US" sz="2300" b="1" i="0" dirty="0">
                <a:solidFill>
                  <a:srgbClr val="0D0D0D"/>
                </a:solidFill>
                <a:effectLst/>
                <a:latin typeface="-apple-system"/>
              </a:rPr>
              <a:t>  a type of kernel function that can be used with the SVM classifier</a:t>
            </a:r>
          </a:p>
          <a:p>
            <a:pPr algn="l"/>
            <a:r>
              <a:rPr lang="en-US" sz="2300" b="1" i="0" dirty="0">
                <a:solidFill>
                  <a:srgbClr val="0D0D0D"/>
                </a:solidFill>
                <a:effectLst/>
                <a:latin typeface="-apple-system"/>
              </a:rPr>
              <a:t> to transform the data into a higher-dimensional space, where it is easier </a:t>
            </a:r>
          </a:p>
          <a:p>
            <a:pPr algn="l"/>
            <a:r>
              <a:rPr lang="en-US" sz="2300" b="1" i="0" dirty="0">
                <a:solidFill>
                  <a:srgbClr val="0D0D0D"/>
                </a:solidFill>
                <a:effectLst/>
                <a:latin typeface="-apple-system"/>
              </a:rPr>
              <a:t>to find a separation boundary. The RBF kernel is defined by a single parameter, gamma</a:t>
            </a:r>
          </a:p>
          <a:p>
            <a:pPr algn="l"/>
            <a:r>
              <a:rPr lang="en-US" sz="2300" b="1" i="0" dirty="0">
                <a:solidFill>
                  <a:srgbClr val="0D0D0D"/>
                </a:solidFill>
                <a:effectLst/>
                <a:latin typeface="-apple-system"/>
              </a:rPr>
              <a:t> which    determines the width of the kernel and therefore</a:t>
            </a:r>
          </a:p>
          <a:p>
            <a:pPr algn="l"/>
            <a:r>
              <a:rPr lang="en-US" sz="2300" b="1" i="0" dirty="0">
                <a:solidFill>
                  <a:srgbClr val="0D0D0D"/>
                </a:solidFill>
                <a:effectLst/>
                <a:latin typeface="-apple-system"/>
              </a:rPr>
              <a:t> the complexity of the model. The RBF kernel function is defined as</a:t>
            </a:r>
            <a:r>
              <a:rPr lang="en-US" sz="2300" b="1" i="0" dirty="0">
                <a:effectLst/>
                <a:latin typeface="-apple-system"/>
              </a:rPr>
              <a:t>:</a:t>
            </a:r>
          </a:p>
          <a:p>
            <a:endParaRPr lang="en-US" dirty="0"/>
          </a:p>
          <a:p>
            <a:endParaRPr lang="en-US" dirty="0"/>
          </a:p>
        </p:txBody>
      </p:sp>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17</a:t>
            </a:fld>
            <a:endParaRPr lang="en-US" dirty="0"/>
          </a:p>
        </p:txBody>
      </p:sp>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pic>
        <p:nvPicPr>
          <p:cNvPr id="38" name="Picture 37" descr="A math equation with black text&#10;&#10;Description automatically generated">
            <a:extLst>
              <a:ext uri="{FF2B5EF4-FFF2-40B4-BE49-F238E27FC236}">
                <a16:creationId xmlns:a16="http://schemas.microsoft.com/office/drawing/2014/main" id="{7DA72893-D23B-E27F-DC5F-08BA9B3D232E}"/>
              </a:ext>
            </a:extLst>
          </p:cNvPr>
          <p:cNvPicPr>
            <a:picLocks noChangeAspect="1"/>
          </p:cNvPicPr>
          <p:nvPr/>
        </p:nvPicPr>
        <p:blipFill>
          <a:blip r:embed="rId4"/>
          <a:stretch>
            <a:fillRect/>
          </a:stretch>
        </p:blipFill>
        <p:spPr>
          <a:xfrm>
            <a:off x="4677259" y="629787"/>
            <a:ext cx="7182219" cy="21019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6704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a:xfrm>
            <a:off x="796322" y="320040"/>
            <a:ext cx="6732237" cy="1017147"/>
          </a:xfrm>
        </p:spPr>
        <p:txBody>
          <a:bodyPr/>
          <a:lstStyle/>
          <a:p>
            <a:r>
              <a:rPr lang="en-US" b="1" dirty="0">
                <a:solidFill>
                  <a:schemeClr val="accent1"/>
                </a:solidFill>
              </a:rPr>
              <a:t>Grid Search SVM</a:t>
            </a:r>
            <a:r>
              <a:rPr lang="en-US" b="1" dirty="0"/>
              <a:t> </a:t>
            </a:r>
          </a:p>
        </p:txBody>
      </p:sp>
      <p:sp>
        <p:nvSpPr>
          <p:cNvPr id="11" name="Text Placeholder 10">
            <a:extLst>
              <a:ext uri="{FF2B5EF4-FFF2-40B4-BE49-F238E27FC236}">
                <a16:creationId xmlns:a16="http://schemas.microsoft.com/office/drawing/2014/main" id="{9C7F6B17-F299-A158-A26D-47FCD7A1971B}"/>
              </a:ext>
            </a:extLst>
          </p:cNvPr>
          <p:cNvSpPr>
            <a:spLocks noGrp="1"/>
          </p:cNvSpPr>
          <p:nvPr>
            <p:ph type="body" sz="quarter" idx="19"/>
          </p:nvPr>
        </p:nvSpPr>
        <p:spPr>
          <a:xfrm>
            <a:off x="260747" y="1808252"/>
            <a:ext cx="7568455" cy="3708970"/>
          </a:xfrm>
        </p:spPr>
        <p:txBody>
          <a:bodyPr>
            <a:normAutofit/>
          </a:bodyPr>
          <a:lstStyle/>
          <a:p>
            <a:pPr algn="just"/>
            <a:r>
              <a:rPr lang="en-US" b="1" i="0" dirty="0">
                <a:solidFill>
                  <a:schemeClr val="tx1"/>
                </a:solidFill>
                <a:effectLst/>
                <a:latin typeface="Nunito" panose="020F0502020204030204" pitchFamily="2" charset="0"/>
              </a:rPr>
              <a:t> </a:t>
            </a:r>
            <a:r>
              <a:rPr lang="en-US" sz="1600" b="1" i="0" dirty="0">
                <a:solidFill>
                  <a:schemeClr val="tx1"/>
                </a:solidFill>
                <a:effectLst/>
                <a:latin typeface="Nunito" panose="020F0502020204030204" pitchFamily="2" charset="0"/>
              </a:rPr>
              <a:t>takes a dictionary that describes </a:t>
            </a:r>
            <a:r>
              <a:rPr lang="en-US" sz="1600" b="1" i="0" dirty="0">
                <a:solidFill>
                  <a:srgbClr val="FFC000"/>
                </a:solidFill>
                <a:effectLst/>
                <a:latin typeface="Nunito" panose="020F0502020204030204" pitchFamily="2" charset="0"/>
              </a:rPr>
              <a:t>the parameters </a:t>
            </a:r>
            <a:r>
              <a:rPr lang="en-US" sz="1600" b="1" i="0" dirty="0">
                <a:solidFill>
                  <a:schemeClr val="tx1"/>
                </a:solidFill>
                <a:effectLst/>
                <a:latin typeface="Nunito" panose="020F0502020204030204" pitchFamily="2" charset="0"/>
              </a:rPr>
              <a:t>that could be tried on a model to train it. The grid of parameters is defined as a dictionary, where the keys are the parameters and the values are the settings </a:t>
            </a:r>
            <a:r>
              <a:rPr lang="en-US" sz="1600" b="1" i="0" dirty="0">
                <a:solidFill>
                  <a:srgbClr val="FFC000"/>
                </a:solidFill>
                <a:effectLst/>
                <a:latin typeface="Nunito" panose="020F0502020204030204" pitchFamily="2" charset="0"/>
              </a:rPr>
              <a:t>to be tested</a:t>
            </a:r>
            <a:r>
              <a:rPr lang="en-US" sz="1600" b="1" i="0" dirty="0">
                <a:solidFill>
                  <a:schemeClr val="tx1"/>
                </a:solidFill>
                <a:effectLst/>
                <a:latin typeface="Nunito" panose="020F0502020204030204" pitchFamily="2" charset="0"/>
              </a:rPr>
              <a:t>.</a:t>
            </a:r>
            <a:br>
              <a:rPr lang="en-US" sz="1600" b="1" dirty="0">
                <a:solidFill>
                  <a:schemeClr val="tx1"/>
                </a:solidFill>
              </a:rPr>
            </a:br>
            <a:r>
              <a:rPr lang="en-US" sz="1600" b="1" i="0" dirty="0">
                <a:solidFill>
                  <a:schemeClr val="tx1"/>
                </a:solidFill>
                <a:effectLst/>
                <a:latin typeface="Nunito" panose="020F0502020204030204" pitchFamily="2" charset="0"/>
              </a:rPr>
              <a:t>This article demonstrates how to use the </a:t>
            </a:r>
            <a:r>
              <a:rPr lang="en-US" sz="1600" b="1" i="0" dirty="0" err="1">
                <a:solidFill>
                  <a:schemeClr val="tx1"/>
                </a:solidFill>
                <a:effectLst/>
                <a:latin typeface="Nunito" panose="020F0502020204030204" pitchFamily="2" charset="0"/>
              </a:rPr>
              <a:t>GridSearchCV</a:t>
            </a:r>
            <a:r>
              <a:rPr lang="en-US" sz="1600" b="1" i="0" dirty="0">
                <a:solidFill>
                  <a:schemeClr val="tx1"/>
                </a:solidFill>
                <a:effectLst/>
                <a:latin typeface="Nunito" panose="020F0502020204030204" pitchFamily="2" charset="0"/>
              </a:rPr>
              <a:t> searching method to find optimal hyper-parameters and hence improve the accuracy/prediction results </a:t>
            </a:r>
            <a:endParaRPr lang="en-US" sz="1600" b="1" i="0" dirty="0">
              <a:solidFill>
                <a:schemeClr val="tx1"/>
              </a:solidFill>
              <a:effectLst/>
              <a:latin typeface="var(--jp-content-font-family)"/>
            </a:endParaRPr>
          </a:p>
          <a:p>
            <a:pPr algn="l"/>
            <a:endParaRPr lang="en-US" b="1" dirty="0">
              <a:solidFill>
                <a:schemeClr val="tx1"/>
              </a:solidFill>
              <a:latin typeface="var(--jp-content-font-family)"/>
            </a:endParaRPr>
          </a:p>
          <a:p>
            <a:endParaRPr lang="en-US" dirty="0"/>
          </a:p>
          <a:p>
            <a:endParaRPr lang="en-US" dirty="0"/>
          </a:p>
          <a:p>
            <a:endParaRPr lang="en-US" dirty="0"/>
          </a:p>
        </p:txBody>
      </p:sp>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18</a:t>
            </a:fld>
            <a:endParaRPr lang="en-US" dirty="0"/>
          </a:p>
        </p:txBody>
      </p:sp>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pic>
        <p:nvPicPr>
          <p:cNvPr id="38" name="Picture 37">
            <a:extLst>
              <a:ext uri="{FF2B5EF4-FFF2-40B4-BE49-F238E27FC236}">
                <a16:creationId xmlns:a16="http://schemas.microsoft.com/office/drawing/2014/main" id="{7DA72893-D23B-E27F-DC5F-08BA9B3D232E}"/>
              </a:ext>
            </a:extLst>
          </p:cNvPr>
          <p:cNvPicPr>
            <a:picLocks noChangeAspect="1"/>
          </p:cNvPicPr>
          <p:nvPr/>
        </p:nvPicPr>
        <p:blipFill>
          <a:blip r:embed="rId4"/>
          <a:srcRect/>
          <a:stretch/>
        </p:blipFill>
        <p:spPr>
          <a:xfrm>
            <a:off x="4813542" y="4297489"/>
            <a:ext cx="6280732" cy="21019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51066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a:xfrm>
            <a:off x="796322" y="320040"/>
            <a:ext cx="6732237" cy="1017147"/>
          </a:xfrm>
        </p:spPr>
        <p:txBody>
          <a:bodyPr/>
          <a:lstStyle/>
          <a:p>
            <a:r>
              <a:rPr lang="en-US" b="1" dirty="0">
                <a:solidFill>
                  <a:schemeClr val="accent1"/>
                </a:solidFill>
              </a:rPr>
              <a:t>Performance of model</a:t>
            </a:r>
            <a:endParaRPr lang="en-US" b="1" dirty="0"/>
          </a:p>
        </p:txBody>
      </p:sp>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19</a:t>
            </a:fld>
            <a:endParaRPr lang="en-US" dirty="0"/>
          </a:p>
        </p:txBody>
      </p:sp>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pic>
        <p:nvPicPr>
          <p:cNvPr id="38" name="Picture 37">
            <a:extLst>
              <a:ext uri="{FF2B5EF4-FFF2-40B4-BE49-F238E27FC236}">
                <a16:creationId xmlns:a16="http://schemas.microsoft.com/office/drawing/2014/main" id="{7DA72893-D23B-E27F-DC5F-08BA9B3D232E}"/>
              </a:ext>
            </a:extLst>
          </p:cNvPr>
          <p:cNvPicPr>
            <a:picLocks noChangeAspect="1"/>
          </p:cNvPicPr>
          <p:nvPr/>
        </p:nvPicPr>
        <p:blipFill>
          <a:blip r:embed="rId4"/>
          <a:srcRect/>
          <a:stretch/>
        </p:blipFill>
        <p:spPr>
          <a:xfrm>
            <a:off x="369870" y="1680766"/>
            <a:ext cx="11157733" cy="497513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64826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Placeholder 82" descr="A person writing at a desk&#10;">
            <a:extLst>
              <a:ext uri="{FF2B5EF4-FFF2-40B4-BE49-F238E27FC236}">
                <a16:creationId xmlns:a16="http://schemas.microsoft.com/office/drawing/2014/main" id="{9F2CBF26-9F88-C836-7BBE-2C8D15399C20}"/>
              </a:ext>
            </a:extLst>
          </p:cNvPr>
          <p:cNvPicPr>
            <a:picLocks noGrp="1" noChangeAspect="1"/>
          </p:cNvPicPr>
          <p:nvPr>
            <p:ph type="pic" sz="quarter" idx="11"/>
          </p:nvPr>
        </p:nvPicPr>
        <p:blipFill>
          <a:blip r:embed="rId2"/>
          <a:srcRect l="7594" r="7594"/>
          <a:stretch/>
        </p:blipFill>
        <p:spPr>
          <a:xfrm flipH="1">
            <a:off x="7163691" y="0"/>
            <a:ext cx="5024825" cy="6858000"/>
          </a:xfrm>
        </p:spPr>
      </p:pic>
      <p:sp>
        <p:nvSpPr>
          <p:cNvPr id="110" name="Footer Placeholder 109">
            <a:extLst>
              <a:ext uri="{FF2B5EF4-FFF2-40B4-BE49-F238E27FC236}">
                <a16:creationId xmlns:a16="http://schemas.microsoft.com/office/drawing/2014/main" id="{B9CD0557-65B9-FA25-2CD6-66A28B347C66}"/>
              </a:ext>
            </a:extLst>
          </p:cNvPr>
          <p:cNvSpPr>
            <a:spLocks noGrp="1"/>
          </p:cNvSpPr>
          <p:nvPr>
            <p:ph type="ftr" sz="quarter" idx="3"/>
          </p:nvPr>
        </p:nvSpPr>
        <p:spPr>
          <a:xfrm>
            <a:off x="824241" y="6290774"/>
            <a:ext cx="6637071" cy="365125"/>
          </a:xfrm>
        </p:spPr>
        <p:txBody>
          <a:bodyPr/>
          <a:lstStyle/>
          <a:p>
            <a:r>
              <a:rPr lang="en-US"/>
              <a:t>TEACH A COURSE</a:t>
            </a:r>
            <a:endParaRPr lang="en-US" dirty="0"/>
          </a:p>
        </p:txBody>
      </p:sp>
      <p:sp>
        <p:nvSpPr>
          <p:cNvPr id="96" name="Slide Number Placeholder 95">
            <a:extLst>
              <a:ext uri="{FF2B5EF4-FFF2-40B4-BE49-F238E27FC236}">
                <a16:creationId xmlns:a16="http://schemas.microsoft.com/office/drawing/2014/main" id="{3BD80834-FB15-847A-2C6B-65FA4C1A991E}"/>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a:t>
            </a:fld>
            <a:endParaRPr lang="en-US" dirty="0"/>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796322" y="320040"/>
            <a:ext cx="6732237" cy="1017147"/>
          </a:xfrm>
        </p:spPr>
        <p:txBody>
          <a:bodyPr>
            <a:noAutofit/>
          </a:bodyPr>
          <a:lstStyle/>
          <a:p>
            <a:r>
              <a:rPr lang="en-US" dirty="0"/>
              <a:t>Intro to the project</a:t>
            </a:r>
          </a:p>
        </p:txBody>
      </p:sp>
      <p:sp>
        <p:nvSpPr>
          <p:cNvPr id="6"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824242" y="1749479"/>
            <a:ext cx="788639" cy="533400"/>
          </a:xfrm>
        </p:spPr>
        <p:txBody>
          <a:bodyPr vert="horz" lIns="0" tIns="0" rIns="0" bIns="0" rtlCol="0" anchor="ctr">
            <a:noAutofit/>
          </a:bodyPr>
          <a:lstStyle/>
          <a:p>
            <a:r>
              <a:rPr lang="en-US" dirty="0"/>
              <a:t>o1.</a:t>
            </a:r>
          </a:p>
        </p:txBody>
      </p:sp>
      <p:sp>
        <p:nvSpPr>
          <p:cNvPr id="11"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1643379" y="1749479"/>
            <a:ext cx="5885179" cy="533400"/>
          </a:xfrm>
        </p:spPr>
        <p:txBody>
          <a:bodyPr/>
          <a:lstStyle/>
          <a:p>
            <a:r>
              <a:rPr lang="en-US" dirty="0">
                <a:solidFill>
                  <a:schemeClr val="bg1">
                    <a:lumMod val="50000"/>
                  </a:schemeClr>
                </a:solidFill>
              </a:rPr>
              <a:t>Predict loan and whose applicant deserve it</a:t>
            </a:r>
          </a:p>
        </p:txBody>
      </p:sp>
      <p:sp>
        <p:nvSpPr>
          <p:cNvPr id="7" name="Text Placeholder 6">
            <a:extLst>
              <a:ext uri="{FF2B5EF4-FFF2-40B4-BE49-F238E27FC236}">
                <a16:creationId xmlns:a16="http://schemas.microsoft.com/office/drawing/2014/main" id="{F4EFEB83-8DF8-9418-13FD-C034C8279A76}"/>
              </a:ext>
            </a:extLst>
          </p:cNvPr>
          <p:cNvSpPr>
            <a:spLocks noGrp="1"/>
          </p:cNvSpPr>
          <p:nvPr>
            <p:ph type="body" sz="quarter" idx="12"/>
          </p:nvPr>
        </p:nvSpPr>
        <p:spPr>
          <a:xfrm>
            <a:off x="824242" y="2378035"/>
            <a:ext cx="788639" cy="533400"/>
          </a:xfrm>
        </p:spPr>
        <p:txBody>
          <a:bodyPr/>
          <a:lstStyle/>
          <a:p>
            <a:r>
              <a:rPr lang="en-US" dirty="0"/>
              <a:t>o2.</a:t>
            </a:r>
          </a:p>
        </p:txBody>
      </p:sp>
      <p:sp>
        <p:nvSpPr>
          <p:cNvPr id="12" name="Text Placeholder 11">
            <a:extLst>
              <a:ext uri="{FF2B5EF4-FFF2-40B4-BE49-F238E27FC236}">
                <a16:creationId xmlns:a16="http://schemas.microsoft.com/office/drawing/2014/main" id="{827C4889-BB27-08A2-E9DE-947634C2E254}"/>
              </a:ext>
            </a:extLst>
          </p:cNvPr>
          <p:cNvSpPr>
            <a:spLocks noGrp="1"/>
          </p:cNvSpPr>
          <p:nvPr>
            <p:ph type="body" sz="quarter" idx="17"/>
          </p:nvPr>
        </p:nvSpPr>
        <p:spPr>
          <a:xfrm>
            <a:off x="1619567" y="2378035"/>
            <a:ext cx="5908991" cy="735806"/>
          </a:xfrm>
        </p:spPr>
        <p:txBody>
          <a:bodyPr>
            <a:normAutofit/>
          </a:bodyPr>
          <a:lstStyle/>
          <a:p>
            <a:r>
              <a:rPr lang="en-US" dirty="0">
                <a:solidFill>
                  <a:schemeClr val="bg1">
                    <a:lumMod val="50000"/>
                  </a:schemeClr>
                </a:solidFill>
              </a:rPr>
              <a:t>From his customer information we know  predicted loan</a:t>
            </a:r>
          </a:p>
        </p:txBody>
      </p:sp>
      <p:sp>
        <p:nvSpPr>
          <p:cNvPr id="51" name="Freeform: Shape 50">
            <a:extLst>
              <a:ext uri="{FF2B5EF4-FFF2-40B4-BE49-F238E27FC236}">
                <a16:creationId xmlns:a16="http://schemas.microsoft.com/office/drawing/2014/main" id="{E3A78732-6A77-06C0-D931-D7D867386254}"/>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73" name="Graphic 72">
            <a:extLst>
              <a:ext uri="{FF2B5EF4-FFF2-40B4-BE49-F238E27FC236}">
                <a16:creationId xmlns:a16="http://schemas.microsoft.com/office/drawing/2014/main" id="{7B7D90C8-A3E9-289E-DC74-AFF053EFBAD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19" name="Text Placeholder 18">
            <a:extLst>
              <a:ext uri="{FF2B5EF4-FFF2-40B4-BE49-F238E27FC236}">
                <a16:creationId xmlns:a16="http://schemas.microsoft.com/office/drawing/2014/main" id="{960A5314-EB34-7D06-7921-5C309D631DB1}"/>
              </a:ext>
            </a:extLst>
          </p:cNvPr>
          <p:cNvSpPr>
            <a:spLocks noGrp="1"/>
          </p:cNvSpPr>
          <p:nvPr>
            <p:ph type="body" sz="quarter" idx="19"/>
          </p:nvPr>
        </p:nvSpPr>
        <p:spPr>
          <a:xfrm>
            <a:off x="368088" y="3423857"/>
            <a:ext cx="7303344" cy="2235993"/>
          </a:xfrm>
        </p:spPr>
        <p:txBody>
          <a:bodyPr>
            <a:normAutofit/>
          </a:bodyPr>
          <a:lstStyle/>
          <a:p>
            <a:endParaRPr lang="en-US" sz="1700" b="1" dirty="0">
              <a:solidFill>
                <a:schemeClr val="bg1">
                  <a:lumMod val="50000"/>
                </a:schemeClr>
              </a:solidFill>
            </a:endParaRPr>
          </a:p>
          <a:p>
            <a:endParaRPr lang="en-US" dirty="0"/>
          </a:p>
        </p:txBody>
      </p:sp>
      <p:sp>
        <p:nvSpPr>
          <p:cNvPr id="23" name="Text Placeholder 6">
            <a:extLst>
              <a:ext uri="{FF2B5EF4-FFF2-40B4-BE49-F238E27FC236}">
                <a16:creationId xmlns:a16="http://schemas.microsoft.com/office/drawing/2014/main" id="{B534ACB3-67C5-FA86-B3C2-B722FB6B5EEA}"/>
              </a:ext>
            </a:extLst>
          </p:cNvPr>
          <p:cNvSpPr txBox="1">
            <a:spLocks/>
          </p:cNvSpPr>
          <p:nvPr/>
        </p:nvSpPr>
        <p:spPr>
          <a:xfrm>
            <a:off x="821861" y="3244810"/>
            <a:ext cx="788639" cy="533400"/>
          </a:xfrm>
          <a:prstGeom prst="rect">
            <a:avLst/>
          </a:prstGeom>
        </p:spPr>
        <p:txBody>
          <a:bodyPr vert="horz" lIns="0" tIns="0" rIns="0" bIns="0" rtlCol="0" anchor="ctr">
            <a:noAutofit/>
          </a:bodyPr>
          <a:lstStyle>
            <a:lvl1pPr marL="0" indent="0" algn="ctr" defTabSz="914400" rtl="0" eaLnBrk="1" latinLnBrk="0" hangingPunct="1">
              <a:lnSpc>
                <a:spcPct val="60000"/>
              </a:lnSpc>
              <a:spcBef>
                <a:spcPts val="0"/>
              </a:spcBef>
              <a:spcAft>
                <a:spcPts val="0"/>
              </a:spcAft>
              <a:buClr>
                <a:schemeClr val="accent1"/>
              </a:buClr>
              <a:buSzPct val="100000"/>
              <a:buFont typeface="Calibri" panose="020F0502020204030204" pitchFamily="34" charset="0"/>
              <a:buNone/>
              <a:defRPr sz="4400" b="0" kern="1200" spc="100" baseline="-25000">
                <a:solidFill>
                  <a:schemeClr val="tx2"/>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o3.</a:t>
            </a:r>
          </a:p>
        </p:txBody>
      </p:sp>
      <p:sp>
        <p:nvSpPr>
          <p:cNvPr id="25" name="Text Placeholder 11">
            <a:extLst>
              <a:ext uri="{FF2B5EF4-FFF2-40B4-BE49-F238E27FC236}">
                <a16:creationId xmlns:a16="http://schemas.microsoft.com/office/drawing/2014/main" id="{BBF04BDE-D8FC-CBCD-5630-B9ED290FBD7B}"/>
              </a:ext>
            </a:extLst>
          </p:cNvPr>
          <p:cNvSpPr txBox="1">
            <a:spLocks/>
          </p:cNvSpPr>
          <p:nvPr/>
        </p:nvSpPr>
        <p:spPr>
          <a:xfrm>
            <a:off x="1712436" y="3244809"/>
            <a:ext cx="5313680" cy="1164431"/>
          </a:xfrm>
          <a:prstGeom prst="rect">
            <a:avLst/>
          </a:prstGeom>
        </p:spPr>
        <p:txBody>
          <a:bodyPr vert="horz" lIns="0" tIns="45720" rIns="0" bIns="0" rtlCol="0" anchor="b">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bg1">
                    <a:lumMod val="50000"/>
                  </a:schemeClr>
                </a:solidFill>
              </a:rPr>
              <a:t>Customer</a:t>
            </a:r>
            <a:r>
              <a:rPr lang="en-US" b="1" dirty="0">
                <a:solidFill>
                  <a:schemeClr val="bg1">
                    <a:lumMod val="50000"/>
                  </a:schemeClr>
                </a:solidFill>
              </a:rPr>
              <a:t> </a:t>
            </a:r>
            <a:r>
              <a:rPr lang="en-US" dirty="0">
                <a:solidFill>
                  <a:schemeClr val="bg1">
                    <a:lumMod val="50000"/>
                  </a:schemeClr>
                </a:solidFill>
              </a:rPr>
              <a:t>info like[id, status, education, loan amount  ,loan_ status credit history ] all this from LOAN Dataset</a:t>
            </a:r>
          </a:p>
        </p:txBody>
      </p:sp>
    </p:spTree>
    <p:extLst>
      <p:ext uri="{BB962C8B-B14F-4D97-AF65-F5344CB8AC3E}">
        <p14:creationId xmlns:p14="http://schemas.microsoft.com/office/powerpoint/2010/main" val="648501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a:xfrm>
            <a:off x="796322" y="320040"/>
            <a:ext cx="6732237" cy="1017147"/>
          </a:xfrm>
        </p:spPr>
        <p:txBody>
          <a:bodyPr/>
          <a:lstStyle/>
          <a:p>
            <a:r>
              <a:rPr lang="en-US" b="1" dirty="0">
                <a:solidFill>
                  <a:schemeClr val="accent1"/>
                </a:solidFill>
              </a:rPr>
              <a:t>Performance of model Test</a:t>
            </a:r>
            <a:endParaRPr lang="en-US" b="1" dirty="0"/>
          </a:p>
        </p:txBody>
      </p:sp>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20</a:t>
            </a:fld>
            <a:endParaRPr lang="en-US" dirty="0"/>
          </a:p>
        </p:txBody>
      </p:sp>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pic>
        <p:nvPicPr>
          <p:cNvPr id="38" name="Picture 37">
            <a:extLst>
              <a:ext uri="{FF2B5EF4-FFF2-40B4-BE49-F238E27FC236}">
                <a16:creationId xmlns:a16="http://schemas.microsoft.com/office/drawing/2014/main" id="{7DA72893-D23B-E27F-DC5F-08BA9B3D232E}"/>
              </a:ext>
            </a:extLst>
          </p:cNvPr>
          <p:cNvPicPr>
            <a:picLocks noChangeAspect="1"/>
          </p:cNvPicPr>
          <p:nvPr/>
        </p:nvPicPr>
        <p:blipFill>
          <a:blip r:embed="rId4"/>
          <a:srcRect/>
          <a:stretch/>
        </p:blipFill>
        <p:spPr>
          <a:xfrm>
            <a:off x="796322" y="1834587"/>
            <a:ext cx="10731281" cy="474968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071640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a:xfrm>
            <a:off x="796322" y="278943"/>
            <a:ext cx="6732237" cy="1017147"/>
          </a:xfrm>
        </p:spPr>
        <p:txBody>
          <a:bodyPr>
            <a:normAutofit fontScale="90000"/>
          </a:bodyPr>
          <a:lstStyle/>
          <a:p>
            <a:r>
              <a:rPr lang="en-US" b="1" dirty="0">
                <a:solidFill>
                  <a:schemeClr val="accent1"/>
                </a:solidFill>
              </a:rPr>
              <a:t>Performance of model Roc curve</a:t>
            </a:r>
            <a:endParaRPr lang="en-US" b="1" dirty="0"/>
          </a:p>
        </p:txBody>
      </p:sp>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21</a:t>
            </a:fld>
            <a:endParaRPr lang="en-US" dirty="0"/>
          </a:p>
        </p:txBody>
      </p:sp>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pic>
        <p:nvPicPr>
          <p:cNvPr id="38" name="Picture 37">
            <a:extLst>
              <a:ext uri="{FF2B5EF4-FFF2-40B4-BE49-F238E27FC236}">
                <a16:creationId xmlns:a16="http://schemas.microsoft.com/office/drawing/2014/main" id="{7DA72893-D23B-E27F-DC5F-08BA9B3D232E}"/>
              </a:ext>
            </a:extLst>
          </p:cNvPr>
          <p:cNvPicPr>
            <a:picLocks noChangeAspect="1"/>
          </p:cNvPicPr>
          <p:nvPr/>
        </p:nvPicPr>
        <p:blipFill>
          <a:blip r:embed="rId4"/>
          <a:srcRect/>
          <a:stretch/>
        </p:blipFill>
        <p:spPr>
          <a:xfrm>
            <a:off x="805542" y="1834587"/>
            <a:ext cx="9391992" cy="474968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13329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52219-785E-4657-C5F4-A53FEF2EB02D}"/>
              </a:ext>
            </a:extLst>
          </p:cNvPr>
          <p:cNvSpPr>
            <a:spLocks noGrp="1"/>
          </p:cNvSpPr>
          <p:nvPr>
            <p:ph type="ctrTitle"/>
          </p:nvPr>
        </p:nvSpPr>
        <p:spPr>
          <a:xfrm>
            <a:off x="6970326" y="1679216"/>
            <a:ext cx="4786877" cy="1518315"/>
          </a:xfrm>
        </p:spPr>
        <p:txBody>
          <a:bodyPr/>
          <a:lstStyle/>
          <a:p>
            <a:r>
              <a:rPr lang="en-US" dirty="0"/>
              <a:t>Thank you</a:t>
            </a:r>
          </a:p>
        </p:txBody>
      </p:sp>
      <p:pic>
        <p:nvPicPr>
          <p:cNvPr id="6" name="Picture Placeholder 5" descr="A network made up of connected lines and dots">
            <a:extLst>
              <a:ext uri="{FF2B5EF4-FFF2-40B4-BE49-F238E27FC236}">
                <a16:creationId xmlns:a16="http://schemas.microsoft.com/office/drawing/2014/main" id="{AA35CD3A-9896-7953-C82D-AAE87F6124DB}"/>
              </a:ext>
            </a:extLst>
          </p:cNvPr>
          <p:cNvPicPr>
            <a:picLocks noGrp="1" noChangeAspect="1"/>
          </p:cNvPicPr>
          <p:nvPr>
            <p:ph type="pic" sz="quarter" idx="11"/>
          </p:nvPr>
        </p:nvPicPr>
        <p:blipFill>
          <a:blip r:embed="rId2"/>
          <a:srcRect l="415" r="415"/>
          <a:stretch/>
        </p:blipFill>
        <p:spPr>
          <a:xfrm>
            <a:off x="-29499" y="-2236"/>
            <a:ext cx="6814124" cy="6871095"/>
          </a:xfrm>
        </p:spPr>
      </p:pic>
      <p:sp>
        <p:nvSpPr>
          <p:cNvPr id="4" name="Text Placeholder 3">
            <a:extLst>
              <a:ext uri="{FF2B5EF4-FFF2-40B4-BE49-F238E27FC236}">
                <a16:creationId xmlns:a16="http://schemas.microsoft.com/office/drawing/2014/main" id="{7AF90D79-5C58-F576-D2D0-3F4F1822E757}"/>
              </a:ext>
            </a:extLst>
          </p:cNvPr>
          <p:cNvSpPr>
            <a:spLocks noGrp="1"/>
          </p:cNvSpPr>
          <p:nvPr>
            <p:ph type="body" sz="quarter" idx="12"/>
          </p:nvPr>
        </p:nvSpPr>
        <p:spPr>
          <a:xfrm>
            <a:off x="7168506" y="3748958"/>
            <a:ext cx="4588698" cy="1122767"/>
          </a:xfrm>
        </p:spPr>
        <p:txBody>
          <a:bodyPr>
            <a:normAutofit/>
          </a:bodyPr>
          <a:lstStyle/>
          <a:p>
            <a:r>
              <a:rPr lang="en-US" sz="3600" dirty="0">
                <a:solidFill>
                  <a:srgbClr val="FFC000"/>
                </a:solidFill>
              </a:rPr>
              <a:t>For Your Time</a:t>
            </a:r>
          </a:p>
        </p:txBody>
      </p:sp>
      <p:grpSp>
        <p:nvGrpSpPr>
          <p:cNvPr id="7" name="Group 6">
            <a:extLst>
              <a:ext uri="{FF2B5EF4-FFF2-40B4-BE49-F238E27FC236}">
                <a16:creationId xmlns:a16="http://schemas.microsoft.com/office/drawing/2014/main" id="{6A8DFC8D-4AE6-170E-C27A-DA97EBD7DC87}"/>
              </a:ext>
              <a:ext uri="{C183D7F6-B498-43B3-948B-1728B52AA6E4}">
                <adec:decorative xmlns:adec="http://schemas.microsoft.com/office/drawing/2017/decorative" val="1"/>
              </a:ext>
            </a:extLst>
          </p:cNvPr>
          <p:cNvGrpSpPr/>
          <p:nvPr/>
        </p:nvGrpSpPr>
        <p:grpSpPr>
          <a:xfrm>
            <a:off x="4059704" y="0"/>
            <a:ext cx="2928883" cy="6871447"/>
            <a:chOff x="4059704" y="0"/>
            <a:chExt cx="2928883" cy="6871447"/>
          </a:xfrm>
        </p:grpSpPr>
        <p:sp>
          <p:nvSpPr>
            <p:cNvPr id="8" name="Freeform: Shape 7">
              <a:extLst>
                <a:ext uri="{FF2B5EF4-FFF2-40B4-BE49-F238E27FC236}">
                  <a16:creationId xmlns:a16="http://schemas.microsoft.com/office/drawing/2014/main" id="{CF966C9E-A9A2-BF8C-EDCB-B7F6AE51C425}"/>
                </a:ext>
              </a:extLst>
            </p:cNvPr>
            <p:cNvSpPr/>
            <p:nvPr/>
          </p:nvSpPr>
          <p:spPr>
            <a:xfrm rot="10800000">
              <a:off x="4443586" y="50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9" name="Straight Connector 8">
              <a:extLst>
                <a:ext uri="{FF2B5EF4-FFF2-40B4-BE49-F238E27FC236}">
                  <a16:creationId xmlns:a16="http://schemas.microsoft.com/office/drawing/2014/main" id="{433BC35A-F255-48AA-48B8-D6561A6FAB9E}"/>
                </a:ext>
              </a:extLst>
            </p:cNvPr>
            <p:cNvCxnSpPr>
              <a:cxnSpLocks/>
            </p:cNvCxnSpPr>
            <p:nvPr/>
          </p:nvCxnSpPr>
          <p:spPr>
            <a:xfrm flipH="1">
              <a:off x="4059704"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9485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2EA33AE-2E4E-2AD0-7AAD-FF06CBACB603}"/>
              </a:ext>
            </a:extLst>
          </p:cNvPr>
          <p:cNvSpPr>
            <a:spLocks noGrp="1"/>
          </p:cNvSpPr>
          <p:nvPr>
            <p:ph type="ctrTitle"/>
          </p:nvPr>
        </p:nvSpPr>
        <p:spPr>
          <a:xfrm>
            <a:off x="5924979" y="715654"/>
            <a:ext cx="5120252" cy="1863596"/>
          </a:xfrm>
        </p:spPr>
        <p:txBody>
          <a:bodyPr>
            <a:normAutofit/>
          </a:bodyPr>
          <a:lstStyle/>
          <a:p>
            <a:r>
              <a:rPr lang="en-US" sz="4000" dirty="0">
                <a:solidFill>
                  <a:srgbClr val="FFBA00"/>
                </a:solidFill>
              </a:rPr>
              <a:t>common problem</a:t>
            </a:r>
            <a:endParaRPr lang="en-US" sz="4000" dirty="0"/>
          </a:p>
        </p:txBody>
      </p:sp>
      <p:pic>
        <p:nvPicPr>
          <p:cNvPr id="11" name="Picture Placeholder 10" descr="3D black question marks with one yellow question mark">
            <a:extLst>
              <a:ext uri="{FF2B5EF4-FFF2-40B4-BE49-F238E27FC236}">
                <a16:creationId xmlns:a16="http://schemas.microsoft.com/office/drawing/2014/main" id="{8FB04EF3-CC57-2C94-49E0-6F49EAA52171}"/>
              </a:ext>
            </a:extLst>
          </p:cNvPr>
          <p:cNvPicPr>
            <a:picLocks noGrp="1" noChangeAspect="1"/>
          </p:cNvPicPr>
          <p:nvPr>
            <p:ph type="pic" sz="quarter" idx="11"/>
          </p:nvPr>
        </p:nvPicPr>
        <p:blipFill>
          <a:blip r:embed="rId2"/>
          <a:srcRect l="34459" r="34459"/>
          <a:stretch/>
        </p:blipFill>
        <p:spPr>
          <a:xfrm>
            <a:off x="0" y="-2235"/>
            <a:ext cx="5840730" cy="6862275"/>
          </a:xfrm>
        </p:spPr>
      </p:pic>
      <p:cxnSp>
        <p:nvCxnSpPr>
          <p:cNvPr id="16" name="Straight Connector 15">
            <a:extLst>
              <a:ext uri="{FF2B5EF4-FFF2-40B4-BE49-F238E27FC236}">
                <a16:creationId xmlns:a16="http://schemas.microsoft.com/office/drawing/2014/main" id="{D73E677C-B30B-9361-1557-EE90A7448E96}"/>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99511001-6F2E-D16C-C5A6-4486407F672C}"/>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sp>
        <p:nvSpPr>
          <p:cNvPr id="5" name="Text Placeholder 4">
            <a:extLst>
              <a:ext uri="{FF2B5EF4-FFF2-40B4-BE49-F238E27FC236}">
                <a16:creationId xmlns:a16="http://schemas.microsoft.com/office/drawing/2014/main" id="{276028F6-4D39-437D-B853-051BC7C917A5}"/>
              </a:ext>
            </a:extLst>
          </p:cNvPr>
          <p:cNvSpPr>
            <a:spLocks noGrp="1"/>
          </p:cNvSpPr>
          <p:nvPr>
            <p:ph type="body" sz="quarter" idx="12"/>
          </p:nvPr>
        </p:nvSpPr>
        <p:spPr>
          <a:xfrm>
            <a:off x="4915022" y="3312898"/>
            <a:ext cx="7425846" cy="2569866"/>
          </a:xfrm>
        </p:spPr>
        <p:txBody>
          <a:bodyPr vert="horz" lIns="91440" tIns="0" rIns="0" bIns="45720" rtlCol="0" anchor="t">
            <a:noAutofit/>
          </a:bodyPr>
          <a:lstStyle/>
          <a:p>
            <a:r>
              <a:rPr lang="en-US" sz="2400" b="1" dirty="0"/>
              <a:t>The company seeks to automate (in real time) the loan qualifying procedure based on information given by customers while filling out an online application form. It is expected that the development of ML models that can help the company predict loan approval in accelerating decision-</a:t>
            </a:r>
          </a:p>
        </p:txBody>
      </p:sp>
    </p:spTree>
    <p:extLst>
      <p:ext uri="{BB962C8B-B14F-4D97-AF65-F5344CB8AC3E}">
        <p14:creationId xmlns:p14="http://schemas.microsoft.com/office/powerpoint/2010/main" val="463479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796322" y="320040"/>
            <a:ext cx="6732237" cy="1524000"/>
          </a:xfrm>
        </p:spPr>
        <p:txBody>
          <a:bodyPr/>
          <a:lstStyle/>
          <a:p>
            <a:r>
              <a:rPr lang="en-US" dirty="0"/>
              <a:t>Here: </a:t>
            </a:r>
            <a:r>
              <a:rPr lang="en-US" dirty="0">
                <a:solidFill>
                  <a:schemeClr val="tx2">
                    <a:lumMod val="75000"/>
                  </a:schemeClr>
                </a:solidFill>
              </a:rPr>
              <a:t>Knowing LOAN Dataset</a:t>
            </a:r>
          </a:p>
        </p:txBody>
      </p:sp>
      <p:sp>
        <p:nvSpPr>
          <p:cNvPr id="24" name="Text Placeholder 23">
            <a:extLst>
              <a:ext uri="{FF2B5EF4-FFF2-40B4-BE49-F238E27FC236}">
                <a16:creationId xmlns:a16="http://schemas.microsoft.com/office/drawing/2014/main" id="{A67690BC-58BE-BD46-38A4-61EC504EA898}"/>
              </a:ext>
            </a:extLst>
          </p:cNvPr>
          <p:cNvSpPr>
            <a:spLocks noGrp="1"/>
          </p:cNvSpPr>
          <p:nvPr>
            <p:ph sz="quarter" idx="17"/>
          </p:nvPr>
        </p:nvSpPr>
        <p:spPr>
          <a:xfrm>
            <a:off x="796322" y="2252076"/>
            <a:ext cx="5797550" cy="3051762"/>
          </a:xfrm>
        </p:spPr>
        <p:txBody>
          <a:bodyPr vert="horz" lIns="0" tIns="45720" rIns="0" bIns="45720" rtlCol="0" anchor="t">
            <a:normAutofit/>
          </a:bodyPr>
          <a:lstStyle/>
          <a:p>
            <a:endParaRPr lang="en-US" dirty="0"/>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1242C984-616F-EC16-3E37-A54495E756F3}"/>
              </a:ext>
            </a:extLst>
          </p:cNvPr>
          <p:cNvSpPr>
            <a:spLocks noGrp="1"/>
          </p:cNvSpPr>
          <p:nvPr>
            <p:ph type="ftr" sz="quarter" idx="3"/>
          </p:nvPr>
        </p:nvSpPr>
        <p:spPr>
          <a:xfrm>
            <a:off x="824241" y="6290774"/>
            <a:ext cx="6637071" cy="365125"/>
          </a:xfrm>
        </p:spPr>
        <p:txBody>
          <a:bodyPr/>
          <a:lstStyle/>
          <a:p>
            <a:r>
              <a:rPr lang="en-US" dirty="0"/>
              <a:t>TEACH A COURSE</a:t>
            </a:r>
          </a:p>
        </p:txBody>
      </p:sp>
      <p:pic>
        <p:nvPicPr>
          <p:cNvPr id="13" name="Graphic 12">
            <a:extLst>
              <a:ext uri="{FF2B5EF4-FFF2-40B4-BE49-F238E27FC236}">
                <a16:creationId xmlns:a16="http://schemas.microsoft.com/office/drawing/2014/main" id="{2756CFB8-E805-3CF9-61D2-C02341EC764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4</a:t>
            </a:fld>
            <a:endParaRPr lang="en-US" dirty="0"/>
          </a:p>
        </p:txBody>
      </p:sp>
      <p:pic>
        <p:nvPicPr>
          <p:cNvPr id="17" name="Picture Placeholder 16" descr="Abstract background of blue mesh and nodes">
            <a:extLst>
              <a:ext uri="{FF2B5EF4-FFF2-40B4-BE49-F238E27FC236}">
                <a16:creationId xmlns:a16="http://schemas.microsoft.com/office/drawing/2014/main" id="{4B511F04-4545-854D-3966-5FA0A9356669}"/>
              </a:ext>
            </a:extLst>
          </p:cNvPr>
          <p:cNvPicPr>
            <a:picLocks noGrp="1" noChangeAspect="1"/>
          </p:cNvPicPr>
          <p:nvPr>
            <p:ph type="pic" sz="quarter" idx="11"/>
          </p:nvPr>
        </p:nvPicPr>
        <p:blipFill>
          <a:blip r:embed="rId4"/>
          <a:srcRect l="29393" r="29393"/>
          <a:stretch/>
        </p:blipFill>
        <p:spPr>
          <a:xfrm flipH="1">
            <a:off x="7163691" y="0"/>
            <a:ext cx="5024825" cy="6858000"/>
          </a:xfrm>
        </p:spPr>
      </p:pic>
      <p:pic>
        <p:nvPicPr>
          <p:cNvPr id="18" name="Picture 17" descr="A screen shot of a document&#10;&#10;Description automatically generated">
            <a:extLst>
              <a:ext uri="{FF2B5EF4-FFF2-40B4-BE49-F238E27FC236}">
                <a16:creationId xmlns:a16="http://schemas.microsoft.com/office/drawing/2014/main" id="{54D6D70E-923F-66C3-211C-D495BE7578A5}"/>
              </a:ext>
            </a:extLst>
          </p:cNvPr>
          <p:cNvPicPr>
            <a:picLocks noChangeAspect="1"/>
          </p:cNvPicPr>
          <p:nvPr/>
        </p:nvPicPr>
        <p:blipFill>
          <a:blip r:embed="rId5"/>
          <a:stretch>
            <a:fillRect/>
          </a:stretch>
        </p:blipFill>
        <p:spPr>
          <a:xfrm>
            <a:off x="426244" y="2195198"/>
            <a:ext cx="5672136" cy="3801103"/>
          </a:xfrm>
          <a:prstGeom prst="rect">
            <a:avLst/>
          </a:prstGeom>
        </p:spPr>
      </p:pic>
    </p:spTree>
    <p:extLst>
      <p:ext uri="{BB962C8B-B14F-4D97-AF65-F5344CB8AC3E}">
        <p14:creationId xmlns:p14="http://schemas.microsoft.com/office/powerpoint/2010/main" val="311328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78456C4E-A0D1-2C6D-6320-2355D2480EE4}"/>
              </a:ext>
            </a:extLst>
          </p:cNvPr>
          <p:cNvSpPr>
            <a:spLocks noGrp="1"/>
          </p:cNvSpPr>
          <p:nvPr>
            <p:ph type="ctrTitle"/>
          </p:nvPr>
        </p:nvSpPr>
        <p:spPr>
          <a:xfrm>
            <a:off x="796322" y="320040"/>
            <a:ext cx="6732237" cy="1524000"/>
          </a:xfrm>
        </p:spPr>
        <p:txBody>
          <a:bodyPr/>
          <a:lstStyle/>
          <a:p>
            <a:r>
              <a:rPr lang="en-US" dirty="0">
                <a:solidFill>
                  <a:schemeClr val="tx2">
                    <a:lumMod val="75000"/>
                  </a:schemeClr>
                </a:solidFill>
              </a:rPr>
              <a:t>Loan Dataset</a:t>
            </a:r>
          </a:p>
        </p:txBody>
      </p:sp>
      <p:sp>
        <p:nvSpPr>
          <p:cNvPr id="14" name="Text Placeholder 2">
            <a:extLst>
              <a:ext uri="{FF2B5EF4-FFF2-40B4-BE49-F238E27FC236}">
                <a16:creationId xmlns:a16="http://schemas.microsoft.com/office/drawing/2014/main" id="{BD923592-3647-77EF-A345-6943F73A49BB}"/>
              </a:ext>
            </a:extLst>
          </p:cNvPr>
          <p:cNvSpPr>
            <a:spLocks noGrp="1"/>
          </p:cNvSpPr>
          <p:nvPr>
            <p:ph sz="quarter" idx="17"/>
          </p:nvPr>
        </p:nvSpPr>
        <p:spPr>
          <a:xfrm>
            <a:off x="796322" y="2252076"/>
            <a:ext cx="5797550" cy="3051762"/>
          </a:xfrm>
        </p:spPr>
        <p:txBody>
          <a:bodyPr vert="horz" lIns="0" tIns="45720" rIns="0" bIns="45720" rtlCol="0" anchor="t">
            <a:normAutofit/>
          </a:bodyPr>
          <a:lstStyle/>
          <a:p>
            <a:r>
              <a:rPr lang="en-US" sz="2000" dirty="0"/>
              <a:t>There are</a:t>
            </a:r>
            <a:r>
              <a:rPr lang="en-US" sz="2000" b="1" dirty="0"/>
              <a:t>13 variables</a:t>
            </a:r>
            <a:r>
              <a:rPr lang="en-US" sz="2000" dirty="0"/>
              <a:t> in this data set:</a:t>
            </a:r>
          </a:p>
          <a:p>
            <a:pPr>
              <a:buFont typeface="Wingdings"/>
              <a:buChar char="q"/>
            </a:pPr>
            <a:r>
              <a:rPr lang="en-US" sz="2000" b="1" dirty="0"/>
              <a:t>8 categorical </a:t>
            </a:r>
            <a:r>
              <a:rPr lang="en-US" sz="2000" dirty="0"/>
              <a:t>variables,</a:t>
            </a:r>
          </a:p>
          <a:p>
            <a:pPr>
              <a:buFont typeface="Wingdings"/>
              <a:buChar char="q"/>
            </a:pPr>
            <a:r>
              <a:rPr lang="en-US" sz="2000" b="1" dirty="0"/>
              <a:t>4 continuous</a:t>
            </a:r>
            <a:r>
              <a:rPr lang="en-US" sz="2000" dirty="0"/>
              <a:t> variables, </a:t>
            </a:r>
          </a:p>
          <a:p>
            <a:pPr>
              <a:buFont typeface="Wingdings"/>
              <a:buChar char="q"/>
            </a:pPr>
            <a:r>
              <a:rPr lang="en-US" sz="2000" b="1" dirty="0"/>
              <a:t>1 </a:t>
            </a:r>
            <a:r>
              <a:rPr lang="en-US" sz="2000" dirty="0"/>
              <a:t>variable not necessary the</a:t>
            </a:r>
            <a:r>
              <a:rPr lang="en-US" sz="2000" b="1" dirty="0"/>
              <a:t> loan ID.</a:t>
            </a:r>
          </a:p>
          <a:p>
            <a:pPr marL="0" indent="0">
              <a:buNone/>
            </a:pPr>
            <a:endParaRPr lang="en-US" sz="2000" b="1" dirty="0"/>
          </a:p>
          <a:p>
            <a:pPr>
              <a:buFont typeface="Wingdings" panose="020F0502020204030204" pitchFamily="34" charset="0"/>
              <a:buChar char="q"/>
            </a:pPr>
            <a:endParaRPr lang="en-US" dirty="0"/>
          </a:p>
        </p:txBody>
      </p:sp>
      <p:pic>
        <p:nvPicPr>
          <p:cNvPr id="8" name="Picture 7">
            <a:extLst>
              <a:ext uri="{FF2B5EF4-FFF2-40B4-BE49-F238E27FC236}">
                <a16:creationId xmlns:a16="http://schemas.microsoft.com/office/drawing/2014/main" id="{9F5877A1-3B6A-DCB9-BF1F-90D1656D96D0}"/>
              </a:ext>
            </a:extLst>
          </p:cNvPr>
          <p:cNvPicPr>
            <a:picLocks noChangeAspect="1"/>
          </p:cNvPicPr>
          <p:nvPr/>
        </p:nvPicPr>
        <p:blipFill rotWithShape="1">
          <a:blip r:embed="rId2"/>
          <a:srcRect l="45048"/>
          <a:stretch/>
        </p:blipFill>
        <p:spPr>
          <a:xfrm>
            <a:off x="7163691" y="10"/>
            <a:ext cx="5024825" cy="685799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noFill/>
        </p:spPr>
      </p:pic>
      <p:sp>
        <p:nvSpPr>
          <p:cNvPr id="5" name="Footer Placeholder 4">
            <a:extLst>
              <a:ext uri="{FF2B5EF4-FFF2-40B4-BE49-F238E27FC236}">
                <a16:creationId xmlns:a16="http://schemas.microsoft.com/office/drawing/2014/main" id="{A0E5AB14-6C9B-7A6D-1AE5-5AEADE5BF101}"/>
              </a:ext>
            </a:extLst>
          </p:cNvPr>
          <p:cNvSpPr>
            <a:spLocks noGrp="1"/>
          </p:cNvSpPr>
          <p:nvPr>
            <p:ph type="ftr" sz="quarter" idx="3"/>
          </p:nvPr>
        </p:nvSpPr>
        <p:spPr>
          <a:xfrm>
            <a:off x="824241" y="6290774"/>
            <a:ext cx="6637071" cy="365125"/>
          </a:xfrm>
        </p:spPr>
        <p:txBody>
          <a:bodyPr>
            <a:normAutofit/>
          </a:bodyPr>
          <a:lstStyle/>
          <a:p>
            <a:pPr>
              <a:spcAft>
                <a:spcPts val="600"/>
              </a:spcAft>
            </a:pPr>
            <a:r>
              <a:rPr lang="en-US" dirty="0"/>
              <a:t>Add footer here</a:t>
            </a:r>
            <a:endParaRPr lang="en-US"/>
          </a:p>
        </p:txBody>
      </p:sp>
      <p:sp>
        <p:nvSpPr>
          <p:cNvPr id="6" name="Slide Number Placeholder 5">
            <a:extLst>
              <a:ext uri="{FF2B5EF4-FFF2-40B4-BE49-F238E27FC236}">
                <a16:creationId xmlns:a16="http://schemas.microsoft.com/office/drawing/2014/main" id="{D1C63A52-51DD-CBC4-2332-78B970099DA2}"/>
              </a:ext>
            </a:extLst>
          </p:cNvPr>
          <p:cNvSpPr>
            <a:spLocks noGrp="1"/>
          </p:cNvSpPr>
          <p:nvPr>
            <p:ph type="sldNum" sz="quarter" idx="4"/>
          </p:nvPr>
        </p:nvSpPr>
        <p:spPr>
          <a:xfrm>
            <a:off x="10768546" y="6290774"/>
            <a:ext cx="617912" cy="365125"/>
          </a:xfrm>
        </p:spPr>
        <p:txBody>
          <a:bodyPr>
            <a:normAutofit/>
          </a:bodyPr>
          <a:lstStyle/>
          <a:p>
            <a:pPr>
              <a:spcAft>
                <a:spcPts val="600"/>
              </a:spcAft>
            </a:pPr>
            <a:fld id="{3A98EE3D-8CD1-4C3F-BD1C-C98C9596463C}" type="slidenum">
              <a:rPr lang="en-US" smtClean="0"/>
              <a:pPr>
                <a:spcAft>
                  <a:spcPts val="600"/>
                </a:spcAft>
              </a:pPr>
              <a:t>5</a:t>
            </a:fld>
            <a:endParaRPr lang="en-US"/>
          </a:p>
        </p:txBody>
      </p:sp>
    </p:spTree>
    <p:extLst>
      <p:ext uri="{BB962C8B-B14F-4D97-AF65-F5344CB8AC3E}">
        <p14:creationId xmlns:p14="http://schemas.microsoft.com/office/powerpoint/2010/main" val="361445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796322" y="320040"/>
            <a:ext cx="6732237" cy="1158875"/>
          </a:xfrm>
        </p:spPr>
        <p:txBody>
          <a:bodyPr/>
          <a:lstStyle/>
          <a:p>
            <a:r>
              <a:rPr lang="en-US" b="1" dirty="0">
                <a:solidFill>
                  <a:schemeClr val="tx2">
                    <a:lumMod val="60000"/>
                    <a:lumOff val="40000"/>
                  </a:schemeClr>
                </a:solidFill>
              </a:rPr>
              <a:t>LOAN Dataset</a:t>
            </a:r>
          </a:p>
        </p:txBody>
      </p:sp>
      <p:sp>
        <p:nvSpPr>
          <p:cNvPr id="24" name="Text Placeholder 23">
            <a:extLst>
              <a:ext uri="{FF2B5EF4-FFF2-40B4-BE49-F238E27FC236}">
                <a16:creationId xmlns:a16="http://schemas.microsoft.com/office/drawing/2014/main" id="{A67690BC-58BE-BD46-38A4-61EC504EA898}"/>
              </a:ext>
            </a:extLst>
          </p:cNvPr>
          <p:cNvSpPr>
            <a:spLocks noGrp="1"/>
          </p:cNvSpPr>
          <p:nvPr>
            <p:ph sz="quarter" idx="17"/>
          </p:nvPr>
        </p:nvSpPr>
        <p:spPr>
          <a:xfrm>
            <a:off x="796322" y="2252076"/>
            <a:ext cx="5797550" cy="3051762"/>
          </a:xfrm>
        </p:spPr>
        <p:txBody>
          <a:bodyPr vert="horz" lIns="0" tIns="45720" rIns="0" bIns="45720" rtlCol="0" anchor="t">
            <a:normAutofit/>
          </a:bodyPr>
          <a:lstStyle/>
          <a:p>
            <a:endParaRPr lang="en-US" dirty="0"/>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1242C984-616F-EC16-3E37-A54495E756F3}"/>
              </a:ext>
            </a:extLst>
          </p:cNvPr>
          <p:cNvSpPr>
            <a:spLocks noGrp="1"/>
          </p:cNvSpPr>
          <p:nvPr>
            <p:ph type="ftr" sz="quarter" idx="3"/>
          </p:nvPr>
        </p:nvSpPr>
        <p:spPr>
          <a:xfrm>
            <a:off x="824241" y="6290774"/>
            <a:ext cx="6637071" cy="365125"/>
          </a:xfrm>
        </p:spPr>
        <p:txBody>
          <a:bodyPr/>
          <a:lstStyle/>
          <a:p>
            <a:r>
              <a:rPr lang="en-US" dirty="0"/>
              <a:t>TEACH A COURSE</a:t>
            </a:r>
          </a:p>
        </p:txBody>
      </p:sp>
      <p:pic>
        <p:nvPicPr>
          <p:cNvPr id="13" name="Graphic 12">
            <a:extLst>
              <a:ext uri="{FF2B5EF4-FFF2-40B4-BE49-F238E27FC236}">
                <a16:creationId xmlns:a16="http://schemas.microsoft.com/office/drawing/2014/main" id="{2756CFB8-E805-3CF9-61D2-C02341EC764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a:t>
            </a:fld>
            <a:endParaRPr lang="en-US" dirty="0"/>
          </a:p>
        </p:txBody>
      </p:sp>
      <p:pic>
        <p:nvPicPr>
          <p:cNvPr id="17" name="Picture Placeholder 16" descr="Abstract background of blue mesh and nodes">
            <a:extLst>
              <a:ext uri="{FF2B5EF4-FFF2-40B4-BE49-F238E27FC236}">
                <a16:creationId xmlns:a16="http://schemas.microsoft.com/office/drawing/2014/main" id="{4B511F04-4545-854D-3966-5FA0A9356669}"/>
              </a:ext>
            </a:extLst>
          </p:cNvPr>
          <p:cNvPicPr>
            <a:picLocks noGrp="1" noChangeAspect="1"/>
          </p:cNvPicPr>
          <p:nvPr>
            <p:ph type="pic" sz="quarter" idx="11"/>
          </p:nvPr>
        </p:nvPicPr>
        <p:blipFill>
          <a:blip r:embed="rId4"/>
          <a:srcRect l="29393" r="29393"/>
          <a:stretch/>
        </p:blipFill>
        <p:spPr>
          <a:xfrm flipH="1">
            <a:off x="7163691" y="0"/>
            <a:ext cx="5024825" cy="6858000"/>
          </a:xfrm>
        </p:spPr>
      </p:pic>
      <p:sp>
        <p:nvSpPr>
          <p:cNvPr id="9" name="Rectangle 8">
            <a:extLst>
              <a:ext uri="{FF2B5EF4-FFF2-40B4-BE49-F238E27FC236}">
                <a16:creationId xmlns:a16="http://schemas.microsoft.com/office/drawing/2014/main" id="{A623BC49-F547-7FA8-C83E-F37103D4C636}"/>
              </a:ext>
            </a:extLst>
          </p:cNvPr>
          <p:cNvSpPr/>
          <p:nvPr/>
        </p:nvSpPr>
        <p:spPr>
          <a:xfrm>
            <a:off x="318499" y="1844040"/>
            <a:ext cx="6275373" cy="444673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r>
              <a:rPr lang="en-US" b="1" i="0" dirty="0">
                <a:solidFill>
                  <a:schemeClr val="tx2">
                    <a:lumMod val="75000"/>
                  </a:schemeClr>
                </a:solidFill>
                <a:effectLst/>
                <a:latin typeface="-apple-system"/>
              </a:rPr>
              <a:t>LOANID </a:t>
            </a:r>
            <a:r>
              <a:rPr lang="en-US" b="0" i="0" dirty="0">
                <a:effectLst/>
                <a:latin typeface="-apple-system"/>
              </a:rPr>
              <a:t>: </a:t>
            </a:r>
            <a:r>
              <a:rPr lang="en-US" b="0" i="0" dirty="0">
                <a:solidFill>
                  <a:schemeClr val="tx2">
                    <a:lumMod val="75000"/>
                  </a:schemeClr>
                </a:solidFill>
                <a:effectLst/>
                <a:latin typeface="-apple-system"/>
              </a:rPr>
              <a:t>Unique Loan ID</a:t>
            </a:r>
          </a:p>
          <a:p>
            <a:pPr algn="l"/>
            <a:r>
              <a:rPr lang="en-US" b="1" i="0" dirty="0">
                <a:solidFill>
                  <a:schemeClr val="tx2">
                    <a:lumMod val="75000"/>
                  </a:schemeClr>
                </a:solidFill>
                <a:effectLst/>
                <a:latin typeface="-apple-system"/>
              </a:rPr>
              <a:t>Gender</a:t>
            </a:r>
            <a:r>
              <a:rPr lang="en-US" b="0" i="0" dirty="0">
                <a:effectLst/>
                <a:latin typeface="-apple-system"/>
              </a:rPr>
              <a:t> : Male/ Female</a:t>
            </a:r>
          </a:p>
          <a:p>
            <a:pPr algn="l"/>
            <a:r>
              <a:rPr lang="en-US" b="1" i="0" dirty="0">
                <a:solidFill>
                  <a:schemeClr val="tx2">
                    <a:lumMod val="75000"/>
                  </a:schemeClr>
                </a:solidFill>
                <a:effectLst/>
                <a:latin typeface="-apple-system"/>
              </a:rPr>
              <a:t>Married</a:t>
            </a:r>
            <a:r>
              <a:rPr lang="en-US" b="0" i="0" dirty="0">
                <a:effectLst/>
                <a:latin typeface="-apple-system"/>
              </a:rPr>
              <a:t> : Applicant married (Y/N)</a:t>
            </a:r>
          </a:p>
          <a:p>
            <a:pPr algn="l"/>
            <a:r>
              <a:rPr lang="en-US" b="1" i="0" dirty="0">
                <a:solidFill>
                  <a:schemeClr val="tx2">
                    <a:lumMod val="75000"/>
                  </a:schemeClr>
                </a:solidFill>
                <a:effectLst/>
                <a:latin typeface="-apple-system"/>
              </a:rPr>
              <a:t>Dependents</a:t>
            </a:r>
            <a:r>
              <a:rPr lang="en-US" b="0" i="0" dirty="0">
                <a:effectLst/>
                <a:latin typeface="-apple-system"/>
              </a:rPr>
              <a:t> : Number of dependents</a:t>
            </a:r>
          </a:p>
          <a:p>
            <a:pPr algn="l"/>
            <a:r>
              <a:rPr lang="en-US" b="1" i="0" dirty="0">
                <a:solidFill>
                  <a:schemeClr val="tx2">
                    <a:lumMod val="75000"/>
                  </a:schemeClr>
                </a:solidFill>
                <a:effectLst/>
                <a:latin typeface="-apple-system"/>
              </a:rPr>
              <a:t>Education</a:t>
            </a:r>
            <a:r>
              <a:rPr lang="en-US" b="0" i="0" dirty="0">
                <a:effectLst/>
                <a:latin typeface="-apple-system"/>
              </a:rPr>
              <a:t> : Applicant Education (Graduate/ Under Graduate)</a:t>
            </a:r>
          </a:p>
          <a:p>
            <a:pPr algn="l"/>
            <a:r>
              <a:rPr lang="en-US" b="1" i="0" dirty="0">
                <a:solidFill>
                  <a:schemeClr val="tx2">
                    <a:lumMod val="75000"/>
                  </a:schemeClr>
                </a:solidFill>
                <a:effectLst/>
                <a:latin typeface="-apple-system"/>
              </a:rPr>
              <a:t>Self-employed </a:t>
            </a:r>
            <a:r>
              <a:rPr lang="en-US" b="0" i="0" dirty="0">
                <a:effectLst/>
                <a:latin typeface="-apple-system"/>
              </a:rPr>
              <a:t>: Self employed (Y/N)</a:t>
            </a:r>
          </a:p>
          <a:p>
            <a:pPr algn="l"/>
            <a:r>
              <a:rPr lang="en-US" b="1" i="0" dirty="0">
                <a:solidFill>
                  <a:schemeClr val="tx2">
                    <a:lumMod val="75000"/>
                  </a:schemeClr>
                </a:solidFill>
                <a:effectLst/>
                <a:latin typeface="-apple-system"/>
              </a:rPr>
              <a:t>Applicant Income </a:t>
            </a:r>
            <a:r>
              <a:rPr lang="en-US" b="0" i="0" dirty="0">
                <a:effectLst/>
                <a:latin typeface="-apple-system"/>
              </a:rPr>
              <a:t>: Applicant income</a:t>
            </a:r>
          </a:p>
          <a:p>
            <a:pPr algn="l"/>
            <a:r>
              <a:rPr lang="en-US" b="1" i="0" dirty="0" err="1">
                <a:solidFill>
                  <a:schemeClr val="tx2">
                    <a:lumMod val="75000"/>
                  </a:schemeClr>
                </a:solidFill>
                <a:effectLst/>
                <a:latin typeface="-apple-system"/>
              </a:rPr>
              <a:t>CooApplicantIncome</a:t>
            </a:r>
            <a:r>
              <a:rPr lang="en-US" b="0" i="0" dirty="0">
                <a:effectLst/>
                <a:latin typeface="-apple-system"/>
              </a:rPr>
              <a:t> : Co-applicant income</a:t>
            </a:r>
          </a:p>
          <a:p>
            <a:pPr algn="l"/>
            <a:r>
              <a:rPr lang="en-US" b="1" i="0" dirty="0">
                <a:solidFill>
                  <a:schemeClr val="tx2">
                    <a:lumMod val="75000"/>
                  </a:schemeClr>
                </a:solidFill>
                <a:effectLst/>
                <a:latin typeface="-apple-system"/>
              </a:rPr>
              <a:t>Loan-Amount </a:t>
            </a:r>
            <a:r>
              <a:rPr lang="en-US" b="0" i="0" dirty="0">
                <a:effectLst/>
                <a:latin typeface="-apple-system"/>
              </a:rPr>
              <a:t>: Loan amount in thousands of dollars</a:t>
            </a:r>
          </a:p>
          <a:p>
            <a:pPr algn="l"/>
            <a:r>
              <a:rPr lang="en-US" b="1" i="0" dirty="0">
                <a:solidFill>
                  <a:schemeClr val="tx2">
                    <a:lumMod val="75000"/>
                  </a:schemeClr>
                </a:solidFill>
                <a:effectLst/>
                <a:latin typeface="-apple-system"/>
              </a:rPr>
              <a:t>Loan-Amount</a:t>
            </a:r>
            <a:r>
              <a:rPr lang="en-US" b="1" dirty="0">
                <a:solidFill>
                  <a:schemeClr val="tx2">
                    <a:lumMod val="75000"/>
                  </a:schemeClr>
                </a:solidFill>
                <a:latin typeface="-apple-system"/>
              </a:rPr>
              <a:t>-</a:t>
            </a:r>
            <a:r>
              <a:rPr lang="en-US" b="1" i="0" dirty="0">
                <a:solidFill>
                  <a:schemeClr val="tx2">
                    <a:lumMod val="75000"/>
                  </a:schemeClr>
                </a:solidFill>
                <a:effectLst/>
                <a:latin typeface="-apple-system"/>
              </a:rPr>
              <a:t>Term</a:t>
            </a:r>
            <a:r>
              <a:rPr lang="en-US" b="0" i="0" dirty="0">
                <a:effectLst/>
                <a:latin typeface="-apple-system"/>
              </a:rPr>
              <a:t> : Term of loan in months</a:t>
            </a:r>
          </a:p>
          <a:p>
            <a:pPr algn="l"/>
            <a:r>
              <a:rPr lang="en-US" b="1" i="0" dirty="0">
                <a:solidFill>
                  <a:schemeClr val="tx2">
                    <a:lumMod val="75000"/>
                  </a:schemeClr>
                </a:solidFill>
                <a:effectLst/>
                <a:latin typeface="-apple-system"/>
              </a:rPr>
              <a:t>Credit-History</a:t>
            </a:r>
            <a:r>
              <a:rPr lang="en-US" b="0" i="0" dirty="0">
                <a:effectLst/>
                <a:latin typeface="-apple-system"/>
              </a:rPr>
              <a:t> : credit history meets guidelines yes or no</a:t>
            </a:r>
          </a:p>
          <a:p>
            <a:pPr algn="l"/>
            <a:r>
              <a:rPr lang="en-US" b="1" i="0" dirty="0">
                <a:solidFill>
                  <a:schemeClr val="tx2">
                    <a:lumMod val="75000"/>
                  </a:schemeClr>
                </a:solidFill>
                <a:effectLst/>
                <a:latin typeface="-apple-system"/>
              </a:rPr>
              <a:t>Property-Area</a:t>
            </a:r>
            <a:r>
              <a:rPr lang="en-US" b="0" i="0" dirty="0">
                <a:effectLst/>
                <a:latin typeface="-apple-system"/>
              </a:rPr>
              <a:t> : Urban/ Semi Urban/ Rural</a:t>
            </a:r>
          </a:p>
          <a:p>
            <a:pPr algn="l"/>
            <a:r>
              <a:rPr lang="en-US" b="1" i="0" dirty="0">
                <a:solidFill>
                  <a:schemeClr val="tx2">
                    <a:lumMod val="75000"/>
                  </a:schemeClr>
                </a:solidFill>
                <a:effectLst/>
                <a:latin typeface="-apple-system"/>
              </a:rPr>
              <a:t>Loan-Status</a:t>
            </a:r>
            <a:r>
              <a:rPr lang="en-US" b="0" i="0" dirty="0">
                <a:effectLst/>
                <a:latin typeface="-apple-system"/>
              </a:rPr>
              <a:t> : Loan approved (Y/N) this is the target variable</a:t>
            </a:r>
          </a:p>
        </p:txBody>
      </p:sp>
    </p:spTree>
    <p:extLst>
      <p:ext uri="{BB962C8B-B14F-4D97-AF65-F5344CB8AC3E}">
        <p14:creationId xmlns:p14="http://schemas.microsoft.com/office/powerpoint/2010/main" val="377670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CD53A-3321-FDB9-CA50-70544F935C22}"/>
              </a:ext>
            </a:extLst>
          </p:cNvPr>
          <p:cNvSpPr>
            <a:spLocks noGrp="1"/>
          </p:cNvSpPr>
          <p:nvPr>
            <p:ph type="ctrTitle"/>
          </p:nvPr>
        </p:nvSpPr>
        <p:spPr>
          <a:xfrm>
            <a:off x="447368" y="270880"/>
            <a:ext cx="11297264" cy="1524000"/>
          </a:xfrm>
        </p:spPr>
        <p:txBody>
          <a:bodyPr/>
          <a:lstStyle/>
          <a:p>
            <a:r>
              <a:rPr lang="en-US" dirty="0"/>
              <a:t>Main step in my project</a:t>
            </a:r>
          </a:p>
        </p:txBody>
      </p:sp>
      <p:sp>
        <p:nvSpPr>
          <p:cNvPr id="4" name="Text Placeholder 3">
            <a:extLst>
              <a:ext uri="{FF2B5EF4-FFF2-40B4-BE49-F238E27FC236}">
                <a16:creationId xmlns:a16="http://schemas.microsoft.com/office/drawing/2014/main" id="{548BD71C-DCE9-9855-DCBE-675F20E94682}"/>
              </a:ext>
            </a:extLst>
          </p:cNvPr>
          <p:cNvSpPr>
            <a:spLocks noGrp="1"/>
          </p:cNvSpPr>
          <p:nvPr>
            <p:ph type="body" sz="quarter" idx="16"/>
          </p:nvPr>
        </p:nvSpPr>
        <p:spPr>
          <a:xfrm>
            <a:off x="1170988" y="1894376"/>
            <a:ext cx="2995339" cy="3390899"/>
          </a:xfrm>
        </p:spPr>
        <p:txBody>
          <a:bodyPr/>
          <a:lstStyle/>
          <a:p>
            <a:r>
              <a:rPr lang="en-US" dirty="0"/>
              <a:t>Loading Data </a:t>
            </a:r>
          </a:p>
        </p:txBody>
      </p:sp>
      <p:pic>
        <p:nvPicPr>
          <p:cNvPr id="51" name="Picture Placeholder 50" descr="Abacus">
            <a:extLst>
              <a:ext uri="{FF2B5EF4-FFF2-40B4-BE49-F238E27FC236}">
                <a16:creationId xmlns:a16="http://schemas.microsoft.com/office/drawing/2014/main" id="{F1A5F630-1971-68D5-BEDA-6FC11471C8E1}"/>
              </a:ext>
            </a:extLst>
          </p:cNvPr>
          <p:cNvPicPr>
            <a:picLocks noGrp="1" noChangeAspect="1"/>
          </p:cNvPicPr>
          <p:nvPr>
            <p:ph type="pic" sz="quarter" idx="23"/>
          </p:nvPr>
        </p:nvPicPr>
        <p:blipFill>
          <a:blip r:embed="rId2">
            <a:extLst>
              <a:ext uri="{96DAC541-7B7A-43D3-8B79-37D633B846F1}">
                <asvg:svgBlip xmlns:asvg="http://schemas.microsoft.com/office/drawing/2016/SVG/main" r:embed="rId3"/>
              </a:ext>
            </a:extLst>
          </a:blip>
          <a:srcRect t="4502" b="4502"/>
          <a:stretch/>
        </p:blipFill>
        <p:spPr>
          <a:xfrm>
            <a:off x="2239419" y="2833688"/>
            <a:ext cx="1005840" cy="914400"/>
          </a:xfrm>
        </p:spPr>
      </p:pic>
      <p:sp>
        <p:nvSpPr>
          <p:cNvPr id="8" name="Text Placeholder 7">
            <a:extLst>
              <a:ext uri="{FF2B5EF4-FFF2-40B4-BE49-F238E27FC236}">
                <a16:creationId xmlns:a16="http://schemas.microsoft.com/office/drawing/2014/main" id="{442063B1-AD32-CF53-B792-70C1B67D527C}"/>
              </a:ext>
            </a:extLst>
          </p:cNvPr>
          <p:cNvSpPr>
            <a:spLocks noGrp="1"/>
          </p:cNvSpPr>
          <p:nvPr>
            <p:ph type="body" sz="quarter" idx="20"/>
          </p:nvPr>
        </p:nvSpPr>
        <p:spPr>
          <a:xfrm>
            <a:off x="1109609" y="3989404"/>
            <a:ext cx="2772088" cy="1116851"/>
          </a:xfrm>
        </p:spPr>
        <p:txBody>
          <a:bodyPr/>
          <a:lstStyle/>
          <a:p>
            <a:pPr lvl="0"/>
            <a:r>
              <a:rPr lang="en-US" dirty="0"/>
              <a:t>Loan data from Kaggle have </a:t>
            </a:r>
          </a:p>
          <a:p>
            <a:pPr lvl="0"/>
            <a:r>
              <a:rPr lang="en-US" b="1" dirty="0">
                <a:solidFill>
                  <a:schemeClr val="tx2">
                    <a:lumMod val="75000"/>
                  </a:schemeClr>
                </a:solidFill>
              </a:rPr>
              <a:t>13 </a:t>
            </a:r>
            <a:r>
              <a:rPr lang="en-US" dirty="0"/>
              <a:t>columns </a:t>
            </a:r>
          </a:p>
          <a:p>
            <a:pPr lvl="0"/>
            <a:r>
              <a:rPr lang="en-US" b="1" dirty="0">
                <a:solidFill>
                  <a:schemeClr val="tx2">
                    <a:lumMod val="75000"/>
                  </a:schemeClr>
                </a:solidFill>
              </a:rPr>
              <a:t>552</a:t>
            </a:r>
            <a:r>
              <a:rPr lang="en-US" dirty="0"/>
              <a:t> entries</a:t>
            </a:r>
          </a:p>
        </p:txBody>
      </p:sp>
      <p:sp>
        <p:nvSpPr>
          <p:cNvPr id="7" name="Text Placeholder 6">
            <a:extLst>
              <a:ext uri="{FF2B5EF4-FFF2-40B4-BE49-F238E27FC236}">
                <a16:creationId xmlns:a16="http://schemas.microsoft.com/office/drawing/2014/main" id="{CEAC814C-D211-009A-190F-549B7A0D6398}"/>
              </a:ext>
            </a:extLst>
          </p:cNvPr>
          <p:cNvSpPr>
            <a:spLocks noGrp="1"/>
          </p:cNvSpPr>
          <p:nvPr>
            <p:ph type="body" sz="quarter" idx="18"/>
          </p:nvPr>
        </p:nvSpPr>
        <p:spPr>
          <a:xfrm>
            <a:off x="4651092" y="1894376"/>
            <a:ext cx="2995338" cy="3390899"/>
          </a:xfrm>
        </p:spPr>
        <p:txBody>
          <a:bodyPr/>
          <a:lstStyle/>
          <a:p>
            <a:r>
              <a:rPr lang="en-US" dirty="0"/>
              <a:t>Discover Features </a:t>
            </a:r>
          </a:p>
        </p:txBody>
      </p:sp>
      <p:pic>
        <p:nvPicPr>
          <p:cNvPr id="53" name="Picture Placeholder 52" descr="3d Glasses">
            <a:extLst>
              <a:ext uri="{FF2B5EF4-FFF2-40B4-BE49-F238E27FC236}">
                <a16:creationId xmlns:a16="http://schemas.microsoft.com/office/drawing/2014/main" id="{6D152620-03B9-AECD-503A-E23309285EA7}"/>
              </a:ext>
            </a:extLst>
          </p:cNvPr>
          <p:cNvPicPr>
            <a:picLocks noGrp="1" noChangeAspect="1"/>
          </p:cNvPicPr>
          <p:nvPr>
            <p:ph type="pic" sz="quarter" idx="24"/>
          </p:nvPr>
        </p:nvPicPr>
        <p:blipFill>
          <a:blip r:embed="rId4">
            <a:extLst>
              <a:ext uri="{96DAC541-7B7A-43D3-8B79-37D633B846F1}">
                <asvg:svgBlip xmlns:asvg="http://schemas.microsoft.com/office/drawing/2016/SVG/main" r:embed="rId5"/>
              </a:ext>
            </a:extLst>
          </a:blip>
          <a:srcRect t="4574" b="4574"/>
          <a:stretch/>
        </p:blipFill>
        <p:spPr>
          <a:xfrm>
            <a:off x="5572159" y="2954840"/>
            <a:ext cx="1005840" cy="914400"/>
          </a:xfrm>
        </p:spPr>
      </p:pic>
      <p:sp>
        <p:nvSpPr>
          <p:cNvPr id="9" name="Text Placeholder 8">
            <a:extLst>
              <a:ext uri="{FF2B5EF4-FFF2-40B4-BE49-F238E27FC236}">
                <a16:creationId xmlns:a16="http://schemas.microsoft.com/office/drawing/2014/main" id="{ABB0AEFB-9FA8-4379-DA69-49759E72608E}"/>
              </a:ext>
            </a:extLst>
          </p:cNvPr>
          <p:cNvSpPr>
            <a:spLocks noGrp="1"/>
          </p:cNvSpPr>
          <p:nvPr>
            <p:ph type="body" sz="quarter" idx="21"/>
          </p:nvPr>
        </p:nvSpPr>
        <p:spPr>
          <a:xfrm>
            <a:off x="4938557" y="3989404"/>
            <a:ext cx="2275880" cy="893763"/>
          </a:xfrm>
        </p:spPr>
        <p:txBody>
          <a:bodyPr/>
          <a:lstStyle/>
          <a:p>
            <a:r>
              <a:rPr lang="en-US" b="1" dirty="0">
                <a:solidFill>
                  <a:schemeClr val="tx2">
                    <a:lumMod val="75000"/>
                  </a:schemeClr>
                </a:solidFill>
              </a:rPr>
              <a:t>Visualize</a:t>
            </a:r>
            <a:r>
              <a:rPr lang="en-US" dirty="0"/>
              <a:t> each feature with its </a:t>
            </a:r>
            <a:r>
              <a:rPr lang="en-US" b="1" dirty="0">
                <a:solidFill>
                  <a:schemeClr val="tx2">
                    <a:lumMod val="75000"/>
                  </a:schemeClr>
                </a:solidFill>
              </a:rPr>
              <a:t>count </a:t>
            </a:r>
            <a:r>
              <a:rPr lang="en-US" dirty="0"/>
              <a:t>and data type to </a:t>
            </a:r>
            <a:r>
              <a:rPr lang="en-US" b="1" dirty="0">
                <a:solidFill>
                  <a:schemeClr val="tx2">
                    <a:lumMod val="75000"/>
                  </a:schemeClr>
                </a:solidFill>
              </a:rPr>
              <a:t>clean data</a:t>
            </a:r>
          </a:p>
        </p:txBody>
      </p:sp>
      <p:sp>
        <p:nvSpPr>
          <p:cNvPr id="2" name="Text Placeholder 1">
            <a:extLst>
              <a:ext uri="{FF2B5EF4-FFF2-40B4-BE49-F238E27FC236}">
                <a16:creationId xmlns:a16="http://schemas.microsoft.com/office/drawing/2014/main" id="{C5B8455C-CEA2-F7C8-E898-97C86849DC0E}"/>
              </a:ext>
            </a:extLst>
          </p:cNvPr>
          <p:cNvSpPr>
            <a:spLocks noGrp="1"/>
          </p:cNvSpPr>
          <p:nvPr>
            <p:ph type="body" sz="quarter" idx="19"/>
          </p:nvPr>
        </p:nvSpPr>
        <p:spPr>
          <a:xfrm>
            <a:off x="7995403" y="1894376"/>
            <a:ext cx="2847975" cy="3390899"/>
          </a:xfrm>
        </p:spPr>
        <p:txBody>
          <a:bodyPr/>
          <a:lstStyle/>
          <a:p>
            <a:r>
              <a:rPr lang="en-US" dirty="0"/>
              <a:t>Cleaning &amp; preprocessing</a:t>
            </a:r>
          </a:p>
        </p:txBody>
      </p:sp>
      <p:pic>
        <p:nvPicPr>
          <p:cNvPr id="55" name="Picture Placeholder 54" descr="Periodic Graph with solid fill">
            <a:extLst>
              <a:ext uri="{FF2B5EF4-FFF2-40B4-BE49-F238E27FC236}">
                <a16:creationId xmlns:a16="http://schemas.microsoft.com/office/drawing/2014/main" id="{415585AE-96E0-81D6-0A31-2A13ECB76808}"/>
              </a:ext>
            </a:extLst>
          </p:cNvPr>
          <p:cNvPicPr>
            <a:picLocks noGrp="1" noChangeAspect="1"/>
          </p:cNvPicPr>
          <p:nvPr>
            <p:ph type="pic" sz="quarter" idx="25"/>
          </p:nvPr>
        </p:nvPicPr>
        <p:blipFill>
          <a:blip r:embed="rId6">
            <a:extLst>
              <a:ext uri="{96DAC541-7B7A-43D3-8B79-37D633B846F1}">
                <asvg:svgBlip xmlns:asvg="http://schemas.microsoft.com/office/drawing/2016/SVG/main" r:embed="rId7"/>
              </a:ext>
            </a:extLst>
          </a:blip>
          <a:srcRect t="4545" b="4545"/>
          <a:stretch/>
        </p:blipFill>
        <p:spPr>
          <a:xfrm>
            <a:off x="8916470" y="3075004"/>
            <a:ext cx="1005840" cy="914400"/>
          </a:xfrm>
        </p:spPr>
      </p:pic>
      <p:sp>
        <p:nvSpPr>
          <p:cNvPr id="10" name="Text Placeholder 9">
            <a:extLst>
              <a:ext uri="{FF2B5EF4-FFF2-40B4-BE49-F238E27FC236}">
                <a16:creationId xmlns:a16="http://schemas.microsoft.com/office/drawing/2014/main" id="{C0563BBD-CFF8-BAAA-D1C5-C6AC7B376BCA}"/>
              </a:ext>
            </a:extLst>
          </p:cNvPr>
          <p:cNvSpPr>
            <a:spLocks noGrp="1"/>
          </p:cNvSpPr>
          <p:nvPr>
            <p:ph type="body" sz="quarter" idx="22"/>
          </p:nvPr>
        </p:nvSpPr>
        <p:spPr>
          <a:xfrm>
            <a:off x="8282868" y="3989404"/>
            <a:ext cx="2275880" cy="1116851"/>
          </a:xfrm>
        </p:spPr>
        <p:txBody>
          <a:bodyPr/>
          <a:lstStyle/>
          <a:p>
            <a:pPr lvl="0"/>
            <a:r>
              <a:rPr lang="en-US" dirty="0"/>
              <a:t>Get rid of </a:t>
            </a:r>
            <a:r>
              <a:rPr lang="en-US" b="1" dirty="0">
                <a:solidFill>
                  <a:schemeClr val="tx2">
                    <a:lumMod val="75000"/>
                  </a:schemeClr>
                </a:solidFill>
              </a:rPr>
              <a:t>null Values </a:t>
            </a:r>
          </a:p>
          <a:p>
            <a:pPr lvl="0"/>
            <a:r>
              <a:rPr lang="en-US" b="1" dirty="0">
                <a:solidFill>
                  <a:schemeClr val="tx2">
                    <a:lumMod val="75000"/>
                  </a:schemeClr>
                </a:solidFill>
              </a:rPr>
              <a:t>Outliers </a:t>
            </a:r>
            <a:r>
              <a:rPr lang="en-US" dirty="0"/>
              <a:t> feature engineering</a:t>
            </a:r>
          </a:p>
          <a:p>
            <a:pPr lvl="0"/>
            <a:endParaRPr lang="en-US" dirty="0"/>
          </a:p>
        </p:txBody>
      </p:sp>
      <p:sp>
        <p:nvSpPr>
          <p:cNvPr id="5" name="Footer Placeholder 4">
            <a:extLst>
              <a:ext uri="{FF2B5EF4-FFF2-40B4-BE49-F238E27FC236}">
                <a16:creationId xmlns:a16="http://schemas.microsoft.com/office/drawing/2014/main" id="{F692A183-22BD-739B-59DF-20E049F931B2}"/>
              </a:ext>
            </a:extLst>
          </p:cNvPr>
          <p:cNvSpPr>
            <a:spLocks noGrp="1"/>
          </p:cNvSpPr>
          <p:nvPr>
            <p:ph type="ftr" sz="quarter" idx="3"/>
          </p:nvPr>
        </p:nvSpPr>
        <p:spPr>
          <a:xfrm>
            <a:off x="824241" y="6290774"/>
            <a:ext cx="6637071" cy="365125"/>
          </a:xfrm>
        </p:spPr>
        <p:txBody>
          <a:bodyPr/>
          <a:lstStyle/>
          <a:p>
            <a:r>
              <a:rPr lang="en-US" b="1" dirty="0">
                <a:solidFill>
                  <a:schemeClr val="tx2">
                    <a:lumMod val="75000"/>
                  </a:schemeClr>
                </a:solidFill>
              </a:rPr>
              <a:t>FIRST STEP </a:t>
            </a:r>
          </a:p>
        </p:txBody>
      </p:sp>
      <p:sp>
        <p:nvSpPr>
          <p:cNvPr id="6" name="Slide Number Placeholder 5">
            <a:extLst>
              <a:ext uri="{FF2B5EF4-FFF2-40B4-BE49-F238E27FC236}">
                <a16:creationId xmlns:a16="http://schemas.microsoft.com/office/drawing/2014/main" id="{6314DC98-ED35-A03F-CA2C-D54F23D0FD11}"/>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7</a:t>
            </a:fld>
            <a:endParaRPr lang="en-US" dirty="0"/>
          </a:p>
        </p:txBody>
      </p:sp>
      <p:sp>
        <p:nvSpPr>
          <p:cNvPr id="14" name="Rectangle 4">
            <a:extLst>
              <a:ext uri="{FF2B5EF4-FFF2-40B4-BE49-F238E27FC236}">
                <a16:creationId xmlns:a16="http://schemas.microsoft.com/office/drawing/2014/main" id="{09663E51-4738-D3BF-0670-22B5CCBAA94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903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CD53A-3321-FDB9-CA50-70544F935C22}"/>
              </a:ext>
            </a:extLst>
          </p:cNvPr>
          <p:cNvSpPr>
            <a:spLocks noGrp="1"/>
          </p:cNvSpPr>
          <p:nvPr>
            <p:ph type="ctrTitle"/>
          </p:nvPr>
        </p:nvSpPr>
        <p:spPr>
          <a:xfrm>
            <a:off x="447368" y="270880"/>
            <a:ext cx="11297264" cy="1524000"/>
          </a:xfrm>
        </p:spPr>
        <p:txBody>
          <a:bodyPr/>
          <a:lstStyle/>
          <a:p>
            <a:r>
              <a:rPr lang="en-US" dirty="0"/>
              <a:t>Second step in my project</a:t>
            </a:r>
          </a:p>
        </p:txBody>
      </p:sp>
      <p:sp>
        <p:nvSpPr>
          <p:cNvPr id="4" name="Text Placeholder 3">
            <a:extLst>
              <a:ext uri="{FF2B5EF4-FFF2-40B4-BE49-F238E27FC236}">
                <a16:creationId xmlns:a16="http://schemas.microsoft.com/office/drawing/2014/main" id="{548BD71C-DCE9-9855-DCBE-675F20E94682}"/>
              </a:ext>
            </a:extLst>
          </p:cNvPr>
          <p:cNvSpPr>
            <a:spLocks noGrp="1"/>
          </p:cNvSpPr>
          <p:nvPr>
            <p:ph type="body" sz="quarter" idx="16"/>
          </p:nvPr>
        </p:nvSpPr>
        <p:spPr>
          <a:xfrm>
            <a:off x="914400" y="1794880"/>
            <a:ext cx="3251927" cy="4297695"/>
          </a:xfrm>
        </p:spPr>
        <p:txBody>
          <a:bodyPr/>
          <a:lstStyle/>
          <a:p>
            <a:r>
              <a:rPr lang="en-US" dirty="0"/>
              <a:t>Splitting  Data </a:t>
            </a:r>
          </a:p>
        </p:txBody>
      </p:sp>
      <p:pic>
        <p:nvPicPr>
          <p:cNvPr id="51" name="Picture Placeholder 50" descr="Bar chart with solid fill">
            <a:extLst>
              <a:ext uri="{FF2B5EF4-FFF2-40B4-BE49-F238E27FC236}">
                <a16:creationId xmlns:a16="http://schemas.microsoft.com/office/drawing/2014/main" id="{F1A5F630-1971-68D5-BEDA-6FC11471C8E1}"/>
              </a:ext>
            </a:extLst>
          </p:cNvPr>
          <p:cNvPicPr>
            <a:picLocks noGrp="1" noChangeAspect="1"/>
          </p:cNvPicPr>
          <p:nvPr>
            <p:ph type="pic" sz="quarter" idx="23"/>
          </p:nvPr>
        </p:nvPicPr>
        <p:blipFill>
          <a:blip r:embed="rId2">
            <a:extLst>
              <a:ext uri="{96DAC541-7B7A-43D3-8B79-37D633B846F1}">
                <asvg:svgBlip xmlns:asvg="http://schemas.microsoft.com/office/drawing/2016/SVG/main" r:embed="rId3"/>
              </a:ext>
            </a:extLst>
          </a:blip>
          <a:srcRect t="4545" b="4545"/>
          <a:stretch/>
        </p:blipFill>
        <p:spPr>
          <a:xfrm>
            <a:off x="2239419" y="2833688"/>
            <a:ext cx="1005840" cy="914400"/>
          </a:xfrm>
        </p:spPr>
      </p:pic>
      <p:sp>
        <p:nvSpPr>
          <p:cNvPr id="8" name="Text Placeholder 7">
            <a:extLst>
              <a:ext uri="{FF2B5EF4-FFF2-40B4-BE49-F238E27FC236}">
                <a16:creationId xmlns:a16="http://schemas.microsoft.com/office/drawing/2014/main" id="{442063B1-AD32-CF53-B792-70C1B67D527C}"/>
              </a:ext>
            </a:extLst>
          </p:cNvPr>
          <p:cNvSpPr>
            <a:spLocks noGrp="1"/>
          </p:cNvSpPr>
          <p:nvPr>
            <p:ph type="body" sz="quarter" idx="20"/>
          </p:nvPr>
        </p:nvSpPr>
        <p:spPr>
          <a:xfrm>
            <a:off x="1109609" y="3989404"/>
            <a:ext cx="2772088" cy="1116851"/>
          </a:xfrm>
        </p:spPr>
        <p:txBody>
          <a:bodyPr/>
          <a:lstStyle/>
          <a:p>
            <a:pPr lvl="0"/>
            <a:r>
              <a:rPr lang="en-US" sz="1600" dirty="0"/>
              <a:t>Loan data</a:t>
            </a:r>
            <a:r>
              <a:rPr lang="en-US" sz="1600" b="1" dirty="0">
                <a:solidFill>
                  <a:schemeClr val="tx2">
                    <a:lumMod val="75000"/>
                  </a:schemeClr>
                </a:solidFill>
              </a:rPr>
              <a:t>(L1) </a:t>
            </a:r>
            <a:r>
              <a:rPr lang="en-US" sz="1600" dirty="0"/>
              <a:t>split to </a:t>
            </a:r>
            <a:r>
              <a:rPr lang="en-US" sz="1600" b="1" dirty="0">
                <a:solidFill>
                  <a:schemeClr val="tx2">
                    <a:lumMod val="75000"/>
                  </a:schemeClr>
                </a:solidFill>
              </a:rPr>
              <a:t>train </a:t>
            </a:r>
            <a:r>
              <a:rPr lang="en-US" sz="1600" dirty="0"/>
              <a:t>(</a:t>
            </a:r>
            <a:r>
              <a:rPr lang="en-US" sz="1600" dirty="0" err="1"/>
              <a:t>x,y</a:t>
            </a:r>
            <a:r>
              <a:rPr lang="en-US" sz="1600" dirty="0"/>
              <a:t>) </a:t>
            </a:r>
          </a:p>
          <a:p>
            <a:pPr lvl="0"/>
            <a:r>
              <a:rPr lang="en-US" sz="1600" b="1" dirty="0">
                <a:solidFill>
                  <a:schemeClr val="tx2">
                    <a:lumMod val="75000"/>
                  </a:schemeClr>
                </a:solidFill>
              </a:rPr>
              <a:t>Test</a:t>
            </a:r>
            <a:r>
              <a:rPr lang="en-US" sz="1600" dirty="0"/>
              <a:t>(</a:t>
            </a:r>
            <a:r>
              <a:rPr lang="en-US" sz="1600" dirty="0" err="1"/>
              <a:t>x,y</a:t>
            </a:r>
            <a:r>
              <a:rPr lang="en-US" sz="1600" dirty="0"/>
              <a:t>)</a:t>
            </a:r>
          </a:p>
          <a:p>
            <a:pPr lvl="0"/>
            <a:endParaRPr lang="en-US" dirty="0"/>
          </a:p>
        </p:txBody>
      </p:sp>
      <p:sp>
        <p:nvSpPr>
          <p:cNvPr id="7" name="Text Placeholder 6">
            <a:extLst>
              <a:ext uri="{FF2B5EF4-FFF2-40B4-BE49-F238E27FC236}">
                <a16:creationId xmlns:a16="http://schemas.microsoft.com/office/drawing/2014/main" id="{CEAC814C-D211-009A-190F-549B7A0D6398}"/>
              </a:ext>
            </a:extLst>
          </p:cNvPr>
          <p:cNvSpPr>
            <a:spLocks noGrp="1"/>
          </p:cNvSpPr>
          <p:nvPr>
            <p:ph type="body" sz="quarter" idx="18"/>
          </p:nvPr>
        </p:nvSpPr>
        <p:spPr>
          <a:xfrm>
            <a:off x="4607344" y="1794880"/>
            <a:ext cx="3388057" cy="4194954"/>
          </a:xfrm>
        </p:spPr>
        <p:txBody>
          <a:bodyPr/>
          <a:lstStyle/>
          <a:p>
            <a:r>
              <a:rPr lang="en-US" dirty="0"/>
              <a:t>Split train to target as (y) train to (X)</a:t>
            </a:r>
          </a:p>
        </p:txBody>
      </p:sp>
      <p:pic>
        <p:nvPicPr>
          <p:cNvPr id="53" name="Picture Placeholder 52" descr="Harvey Balls 50% outline">
            <a:extLst>
              <a:ext uri="{FF2B5EF4-FFF2-40B4-BE49-F238E27FC236}">
                <a16:creationId xmlns:a16="http://schemas.microsoft.com/office/drawing/2014/main" id="{6D152620-03B9-AECD-503A-E23309285EA7}"/>
              </a:ext>
            </a:extLst>
          </p:cNvPr>
          <p:cNvPicPr>
            <a:picLocks noGrp="1" noChangeAspect="1"/>
          </p:cNvPicPr>
          <p:nvPr>
            <p:ph type="pic" sz="quarter" idx="24"/>
          </p:nvPr>
        </p:nvPicPr>
        <p:blipFill>
          <a:blip r:embed="rId4">
            <a:extLst>
              <a:ext uri="{96DAC541-7B7A-43D3-8B79-37D633B846F1}">
                <asvg:svgBlip xmlns:asvg="http://schemas.microsoft.com/office/drawing/2016/SVG/main" r:embed="rId5"/>
              </a:ext>
            </a:extLst>
          </a:blip>
          <a:srcRect t="4545" b="4545"/>
          <a:stretch/>
        </p:blipFill>
        <p:spPr>
          <a:xfrm>
            <a:off x="5593080" y="2988761"/>
            <a:ext cx="1005840" cy="914400"/>
          </a:xfrm>
        </p:spPr>
      </p:pic>
      <p:sp>
        <p:nvSpPr>
          <p:cNvPr id="9" name="Text Placeholder 8">
            <a:extLst>
              <a:ext uri="{FF2B5EF4-FFF2-40B4-BE49-F238E27FC236}">
                <a16:creationId xmlns:a16="http://schemas.microsoft.com/office/drawing/2014/main" id="{ABB0AEFB-9FA8-4379-DA69-49759E72608E}"/>
              </a:ext>
            </a:extLst>
          </p:cNvPr>
          <p:cNvSpPr>
            <a:spLocks noGrp="1"/>
          </p:cNvSpPr>
          <p:nvPr>
            <p:ph type="body" sz="quarter" idx="21"/>
          </p:nvPr>
        </p:nvSpPr>
        <p:spPr>
          <a:xfrm>
            <a:off x="4649213" y="3869239"/>
            <a:ext cx="3346190" cy="1668531"/>
          </a:xfrm>
        </p:spPr>
        <p:txBody>
          <a:bodyPr/>
          <a:lstStyle/>
          <a:p>
            <a:r>
              <a:rPr lang="en-US" b="1" dirty="0">
                <a:solidFill>
                  <a:srgbClr val="0D0D0D"/>
                </a:solidFill>
              </a:rPr>
              <a:t>Split</a:t>
            </a:r>
            <a:r>
              <a:rPr lang="en-US" b="1" dirty="0">
                <a:solidFill>
                  <a:schemeClr val="tx2">
                    <a:lumMod val="75000"/>
                  </a:schemeClr>
                </a:solidFill>
              </a:rPr>
              <a:t> X </a:t>
            </a:r>
            <a:r>
              <a:rPr lang="en-US" b="1" dirty="0">
                <a:solidFill>
                  <a:srgbClr val="0D0D0D"/>
                </a:solidFill>
              </a:rPr>
              <a:t>as all data without label (</a:t>
            </a:r>
            <a:r>
              <a:rPr lang="en-US" b="1" dirty="0">
                <a:solidFill>
                  <a:schemeClr val="tx2">
                    <a:lumMod val="75000"/>
                  </a:schemeClr>
                </a:solidFill>
              </a:rPr>
              <a:t>12</a:t>
            </a:r>
            <a:r>
              <a:rPr lang="en-US" b="1" dirty="0">
                <a:solidFill>
                  <a:srgbClr val="0D0D0D"/>
                </a:solidFill>
              </a:rPr>
              <a:t> feature)</a:t>
            </a:r>
          </a:p>
          <a:p>
            <a:r>
              <a:rPr lang="en-US" b="1" dirty="0">
                <a:solidFill>
                  <a:srgbClr val="0D0D0D"/>
                </a:solidFill>
              </a:rPr>
              <a:t>y=(</a:t>
            </a:r>
            <a:r>
              <a:rPr lang="en-US" b="1" dirty="0">
                <a:solidFill>
                  <a:schemeClr val="tx2">
                    <a:lumMod val="75000"/>
                  </a:schemeClr>
                </a:solidFill>
              </a:rPr>
              <a:t>1 feature</a:t>
            </a:r>
            <a:r>
              <a:rPr lang="en-US" b="1" dirty="0">
                <a:solidFill>
                  <a:srgbClr val="0D0D0D"/>
                </a:solidFill>
              </a:rPr>
              <a:t>) and use scaler to normalize data</a:t>
            </a:r>
          </a:p>
          <a:p>
            <a:r>
              <a:rPr lang="en-US" b="1" dirty="0" err="1">
                <a:solidFill>
                  <a:schemeClr val="tx2">
                    <a:lumMod val="75000"/>
                  </a:schemeClr>
                </a:solidFill>
              </a:rPr>
              <a:t>MinMAx</a:t>
            </a:r>
            <a:endParaRPr lang="en-US" b="1" dirty="0">
              <a:solidFill>
                <a:schemeClr val="tx2">
                  <a:lumMod val="75000"/>
                </a:schemeClr>
              </a:solidFill>
            </a:endParaRPr>
          </a:p>
          <a:p>
            <a:endParaRPr lang="en-US" b="1" dirty="0">
              <a:solidFill>
                <a:schemeClr val="tx2">
                  <a:lumMod val="75000"/>
                </a:schemeClr>
              </a:solidFill>
            </a:endParaRPr>
          </a:p>
        </p:txBody>
      </p:sp>
      <p:sp>
        <p:nvSpPr>
          <p:cNvPr id="2" name="Text Placeholder 1">
            <a:extLst>
              <a:ext uri="{FF2B5EF4-FFF2-40B4-BE49-F238E27FC236}">
                <a16:creationId xmlns:a16="http://schemas.microsoft.com/office/drawing/2014/main" id="{C5B8455C-CEA2-F7C8-E898-97C86849DC0E}"/>
              </a:ext>
            </a:extLst>
          </p:cNvPr>
          <p:cNvSpPr>
            <a:spLocks noGrp="1"/>
          </p:cNvSpPr>
          <p:nvPr>
            <p:ph type="body" sz="quarter" idx="19"/>
          </p:nvPr>
        </p:nvSpPr>
        <p:spPr>
          <a:xfrm>
            <a:off x="8190822" y="1794880"/>
            <a:ext cx="3008009" cy="4030567"/>
          </a:xfrm>
        </p:spPr>
        <p:txBody>
          <a:bodyPr/>
          <a:lstStyle/>
          <a:p>
            <a:r>
              <a:rPr lang="en-US" dirty="0"/>
              <a:t>SVM&amp;</a:t>
            </a:r>
          </a:p>
          <a:p>
            <a:r>
              <a:rPr lang="en-US" dirty="0"/>
              <a:t>Grid Search</a:t>
            </a:r>
          </a:p>
          <a:p>
            <a:endParaRPr lang="en-US" dirty="0"/>
          </a:p>
        </p:txBody>
      </p:sp>
      <p:pic>
        <p:nvPicPr>
          <p:cNvPr id="55" name="Picture Placeholder 54" descr="Architecture with solid fill">
            <a:extLst>
              <a:ext uri="{FF2B5EF4-FFF2-40B4-BE49-F238E27FC236}">
                <a16:creationId xmlns:a16="http://schemas.microsoft.com/office/drawing/2014/main" id="{415585AE-96E0-81D6-0A31-2A13ECB76808}"/>
              </a:ext>
            </a:extLst>
          </p:cNvPr>
          <p:cNvPicPr>
            <a:picLocks noGrp="1" noChangeAspect="1"/>
          </p:cNvPicPr>
          <p:nvPr>
            <p:ph type="pic" sz="quarter" idx="25"/>
          </p:nvPr>
        </p:nvPicPr>
        <p:blipFill>
          <a:blip r:embed="rId6">
            <a:extLst>
              <a:ext uri="{96DAC541-7B7A-43D3-8B79-37D633B846F1}">
                <asvg:svgBlip xmlns:asvg="http://schemas.microsoft.com/office/drawing/2016/SVG/main" r:embed="rId7"/>
              </a:ext>
            </a:extLst>
          </a:blip>
          <a:srcRect t="4545" b="4545"/>
          <a:stretch/>
        </p:blipFill>
        <p:spPr>
          <a:xfrm>
            <a:off x="9179708" y="3270212"/>
            <a:ext cx="1005840" cy="914400"/>
          </a:xfrm>
        </p:spPr>
      </p:pic>
      <p:sp>
        <p:nvSpPr>
          <p:cNvPr id="10" name="Text Placeholder 9">
            <a:extLst>
              <a:ext uri="{FF2B5EF4-FFF2-40B4-BE49-F238E27FC236}">
                <a16:creationId xmlns:a16="http://schemas.microsoft.com/office/drawing/2014/main" id="{C0563BBD-CFF8-BAAA-D1C5-C6AC7B376BCA}"/>
              </a:ext>
            </a:extLst>
          </p:cNvPr>
          <p:cNvSpPr>
            <a:spLocks noGrp="1"/>
          </p:cNvSpPr>
          <p:nvPr>
            <p:ph type="body" sz="quarter" idx="22"/>
          </p:nvPr>
        </p:nvSpPr>
        <p:spPr>
          <a:xfrm>
            <a:off x="8282867" y="4335694"/>
            <a:ext cx="2799523" cy="986319"/>
          </a:xfrm>
        </p:spPr>
        <p:txBody>
          <a:bodyPr/>
          <a:lstStyle/>
          <a:p>
            <a:pPr lvl="0"/>
            <a:r>
              <a:rPr lang="en-US" dirty="0"/>
              <a:t>For best </a:t>
            </a:r>
            <a:r>
              <a:rPr lang="en-US" b="1" dirty="0">
                <a:solidFill>
                  <a:schemeClr val="tx2">
                    <a:lumMod val="75000"/>
                  </a:schemeClr>
                </a:solidFill>
              </a:rPr>
              <a:t>score</a:t>
            </a:r>
            <a:r>
              <a:rPr lang="en-US" dirty="0"/>
              <a:t> and reduce </a:t>
            </a:r>
            <a:r>
              <a:rPr lang="en-US" b="1" dirty="0" err="1">
                <a:solidFill>
                  <a:schemeClr val="tx2">
                    <a:lumMod val="75000"/>
                  </a:schemeClr>
                </a:solidFill>
              </a:rPr>
              <a:t>overfiting</a:t>
            </a:r>
            <a:endParaRPr lang="en-US" b="1" dirty="0">
              <a:solidFill>
                <a:schemeClr val="tx2">
                  <a:lumMod val="75000"/>
                </a:schemeClr>
              </a:solidFill>
            </a:endParaRPr>
          </a:p>
          <a:p>
            <a:pPr lvl="0"/>
            <a:endParaRPr lang="en-US" dirty="0"/>
          </a:p>
        </p:txBody>
      </p:sp>
      <p:sp>
        <p:nvSpPr>
          <p:cNvPr id="5" name="Footer Placeholder 4">
            <a:extLst>
              <a:ext uri="{FF2B5EF4-FFF2-40B4-BE49-F238E27FC236}">
                <a16:creationId xmlns:a16="http://schemas.microsoft.com/office/drawing/2014/main" id="{F692A183-22BD-739B-59DF-20E049F931B2}"/>
              </a:ext>
            </a:extLst>
          </p:cNvPr>
          <p:cNvSpPr>
            <a:spLocks noGrp="1"/>
          </p:cNvSpPr>
          <p:nvPr>
            <p:ph type="ftr" sz="quarter" idx="3"/>
          </p:nvPr>
        </p:nvSpPr>
        <p:spPr>
          <a:xfrm>
            <a:off x="824241" y="6290774"/>
            <a:ext cx="6637071" cy="365125"/>
          </a:xfrm>
        </p:spPr>
        <p:txBody>
          <a:bodyPr/>
          <a:lstStyle/>
          <a:p>
            <a:r>
              <a:rPr lang="en-US" b="1" dirty="0">
                <a:solidFill>
                  <a:schemeClr val="tx2">
                    <a:lumMod val="75000"/>
                  </a:schemeClr>
                </a:solidFill>
              </a:rPr>
              <a:t>Second STEP </a:t>
            </a:r>
          </a:p>
        </p:txBody>
      </p:sp>
      <p:sp>
        <p:nvSpPr>
          <p:cNvPr id="6" name="Slide Number Placeholder 5">
            <a:extLst>
              <a:ext uri="{FF2B5EF4-FFF2-40B4-BE49-F238E27FC236}">
                <a16:creationId xmlns:a16="http://schemas.microsoft.com/office/drawing/2014/main" id="{6314DC98-ED35-A03F-CA2C-D54F23D0FD11}"/>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8</a:t>
            </a:fld>
            <a:endParaRPr lang="en-US" dirty="0"/>
          </a:p>
        </p:txBody>
      </p:sp>
      <p:sp>
        <p:nvSpPr>
          <p:cNvPr id="14" name="Rectangle 4">
            <a:extLst>
              <a:ext uri="{FF2B5EF4-FFF2-40B4-BE49-F238E27FC236}">
                <a16:creationId xmlns:a16="http://schemas.microsoft.com/office/drawing/2014/main" id="{09663E51-4738-D3BF-0670-22B5CCBAA94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806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7EE4-0F77-0173-AC5A-9FBAE6AE8B40}"/>
              </a:ext>
            </a:extLst>
          </p:cNvPr>
          <p:cNvSpPr>
            <a:spLocks noGrp="1"/>
          </p:cNvSpPr>
          <p:nvPr>
            <p:ph type="ctrTitle"/>
          </p:nvPr>
        </p:nvSpPr>
        <p:spPr>
          <a:xfrm>
            <a:off x="796322" y="408820"/>
            <a:ext cx="8935507" cy="949467"/>
          </a:xfrm>
        </p:spPr>
        <p:txBody>
          <a:bodyPr/>
          <a:lstStyle/>
          <a:p>
            <a:r>
              <a:rPr lang="en-US" b="1" dirty="0">
                <a:solidFill>
                  <a:schemeClr val="accent1"/>
                </a:solidFill>
              </a:rPr>
              <a:t>Loading Data</a:t>
            </a:r>
            <a:endParaRPr lang="en-US" b="1" dirty="0"/>
          </a:p>
        </p:txBody>
      </p:sp>
      <p:sp>
        <p:nvSpPr>
          <p:cNvPr id="3" name="Text Placeholder 2">
            <a:extLst>
              <a:ext uri="{FF2B5EF4-FFF2-40B4-BE49-F238E27FC236}">
                <a16:creationId xmlns:a16="http://schemas.microsoft.com/office/drawing/2014/main" id="{84485D52-89FB-5227-DA15-3BABC4DF027F}"/>
              </a:ext>
            </a:extLst>
          </p:cNvPr>
          <p:cNvSpPr>
            <a:spLocks noGrp="1"/>
          </p:cNvSpPr>
          <p:nvPr>
            <p:ph sz="quarter" idx="17"/>
          </p:nvPr>
        </p:nvSpPr>
        <p:spPr>
          <a:xfrm>
            <a:off x="556284" y="1993872"/>
            <a:ext cx="5797550" cy="4015244"/>
          </a:xfrm>
        </p:spPr>
        <p:txBody>
          <a:bodyPr>
            <a:normAutofit/>
          </a:bodyPr>
          <a:lstStyle/>
          <a:p>
            <a:r>
              <a:rPr lang="en-US" dirty="0"/>
              <a:t>Data having:</a:t>
            </a:r>
          </a:p>
          <a:p>
            <a:r>
              <a:rPr lang="en-US" dirty="0"/>
              <a:t>.</a:t>
            </a:r>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50BB1CD4-3111-5E9F-7893-9B96015B8F4A}"/>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9</a:t>
            </a:fld>
            <a:endParaRPr lang="en-US" dirty="0"/>
          </a:p>
        </p:txBody>
      </p:sp>
      <p:sp>
        <p:nvSpPr>
          <p:cNvPr id="7" name="Freeform: Shape 6">
            <a:extLst>
              <a:ext uri="{FF2B5EF4-FFF2-40B4-BE49-F238E27FC236}">
                <a16:creationId xmlns:a16="http://schemas.microsoft.com/office/drawing/2014/main" id="{313DF1B8-48E1-A0F1-C69D-7B671CD1D116}"/>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a:extLst>
              <a:ext uri="{FF2B5EF4-FFF2-40B4-BE49-F238E27FC236}">
                <a16:creationId xmlns:a16="http://schemas.microsoft.com/office/drawing/2014/main" id="{05D9C41A-6441-7A5C-EAE1-D96C71F24F6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6468038" y="5156615"/>
            <a:ext cx="878334" cy="170500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05BE80B-2DD4-BDA3-C1FC-4692BF2AF505}"/>
              </a:ext>
            </a:extLst>
          </p:cNvPr>
          <p:cNvPicPr>
            <a:picLocks noChangeAspect="1"/>
          </p:cNvPicPr>
          <p:nvPr/>
        </p:nvPicPr>
        <p:blipFill>
          <a:blip r:embed="rId4"/>
          <a:stretch>
            <a:fillRect/>
          </a:stretch>
        </p:blipFill>
        <p:spPr>
          <a:xfrm>
            <a:off x="351835" y="2528430"/>
            <a:ext cx="9727113" cy="40152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6609955"/>
      </p:ext>
    </p:extLst>
  </p:cSld>
  <p:clrMapOvr>
    <a:masterClrMapping/>
  </p:clrMapOvr>
</p:sld>
</file>

<file path=ppt/theme/theme1.xml><?xml version="1.0" encoding="utf-8"?>
<a:theme xmlns:a="http://schemas.openxmlformats.org/drawingml/2006/main" name="Custom">
  <a:themeElements>
    <a:clrScheme name="TM11534312">
      <a:dk1>
        <a:srgbClr val="000000"/>
      </a:dk1>
      <a:lt1>
        <a:srgbClr val="FFFFFF"/>
      </a:lt1>
      <a:dk2>
        <a:srgbClr val="D87A1A"/>
      </a:dk2>
      <a:lt2>
        <a:srgbClr val="E7E6E6"/>
      </a:lt2>
      <a:accent1>
        <a:srgbClr val="FFBA00"/>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Custom 62">
      <a:majorFont>
        <a:latin typeface="Book Antiqua"/>
        <a:ea typeface=""/>
        <a:cs typeface=""/>
      </a:majorFont>
      <a:minorFont>
        <a:latin typeface="Century Gothic"/>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1534312_Win32_SL_V3" id="{A784F2EB-8377-40E2-878D-F359E4F7734D}" vid="{87F4C17B-0668-4D7F-80F5-6507D8EFBB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15CCAF-B227-4420-8A82-899C4EC3371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9BB42C3-98F0-4E09-AE96-62EE07CAC5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9EAE05-2D90-4440-A098-2E114DBDB54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81</TotalTime>
  <Words>694</Words>
  <Application>Microsoft Office PowerPoint</Application>
  <PresentationFormat>Widescreen</PresentationFormat>
  <Paragraphs>151</Paragraphs>
  <Slides>22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-apple-system</vt:lpstr>
      <vt:lpstr>Arial</vt:lpstr>
      <vt:lpstr>Book Antiqua</vt:lpstr>
      <vt:lpstr>Calibri</vt:lpstr>
      <vt:lpstr>Century Gothic</vt:lpstr>
      <vt:lpstr>Courier New</vt:lpstr>
      <vt:lpstr>Nunito</vt:lpstr>
      <vt:lpstr>var(--jp-content-font-family)</vt:lpstr>
      <vt:lpstr>Wingdings</vt:lpstr>
      <vt:lpstr>Custom</vt:lpstr>
      <vt:lpstr> </vt:lpstr>
      <vt:lpstr>Intro to the project</vt:lpstr>
      <vt:lpstr>common problem</vt:lpstr>
      <vt:lpstr>Here: Knowing LOAN Dataset</vt:lpstr>
      <vt:lpstr>Loan Dataset</vt:lpstr>
      <vt:lpstr>LOAN Dataset</vt:lpstr>
      <vt:lpstr>Main step in my project</vt:lpstr>
      <vt:lpstr>Second step in my project</vt:lpstr>
      <vt:lpstr>Loading Data</vt:lpstr>
      <vt:lpstr>preprocessing</vt:lpstr>
      <vt:lpstr>preprocessing</vt:lpstr>
      <vt:lpstr>preprocessing</vt:lpstr>
      <vt:lpstr>preprocessing</vt:lpstr>
      <vt:lpstr>preprocessing</vt:lpstr>
      <vt:lpstr>Splitting Data</vt:lpstr>
      <vt:lpstr>Splitting Data</vt:lpstr>
      <vt:lpstr>SVM </vt:lpstr>
      <vt:lpstr>Grid Search SVM </vt:lpstr>
      <vt:lpstr>Performance of model</vt:lpstr>
      <vt:lpstr>Performance of model Test</vt:lpstr>
      <vt:lpstr>Performance of model Roc curve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Engineering</dc:title>
  <dc:creator>DELL</dc:creator>
  <cp:lastModifiedBy>غاده احمد السيد مصطفى زلطه</cp:lastModifiedBy>
  <cp:revision>167</cp:revision>
  <dcterms:created xsi:type="dcterms:W3CDTF">2023-08-27T07:58:11Z</dcterms:created>
  <dcterms:modified xsi:type="dcterms:W3CDTF">2023-08-29T19:35:23Z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